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8"/>
  </p:notesMasterIdLst>
  <p:handoutMasterIdLst>
    <p:handoutMasterId r:id="rId19"/>
  </p:handoutMasterIdLst>
  <p:sldIdLst>
    <p:sldId id="259" r:id="rId2"/>
    <p:sldId id="257" r:id="rId3"/>
    <p:sldId id="266" r:id="rId4"/>
    <p:sldId id="261" r:id="rId5"/>
    <p:sldId id="267" r:id="rId6"/>
    <p:sldId id="276" r:id="rId7"/>
    <p:sldId id="275" r:id="rId8"/>
    <p:sldId id="290" r:id="rId9"/>
    <p:sldId id="291" r:id="rId10"/>
    <p:sldId id="283" r:id="rId11"/>
    <p:sldId id="285" r:id="rId12"/>
    <p:sldId id="289" r:id="rId13"/>
    <p:sldId id="269" r:id="rId14"/>
    <p:sldId id="271" r:id="rId15"/>
    <p:sldId id="282" r:id="rId16"/>
    <p:sldId id="29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59A1B8"/>
    <a:srgbClr val="1F5FA0"/>
    <a:srgbClr val="F4F9FA"/>
    <a:srgbClr val="BDD8E1"/>
    <a:srgbClr val="DAE9EE"/>
    <a:srgbClr val="B7FFD8"/>
    <a:srgbClr val="5AA2AE"/>
    <a:srgbClr val="A9CDD8"/>
    <a:srgbClr val="E06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53" autoAdjust="0"/>
    <p:restoredTop sz="93979" autoAdjust="0"/>
  </p:normalViewPr>
  <p:slideViewPr>
    <p:cSldViewPr snapToGrid="0">
      <p:cViewPr varScale="1">
        <p:scale>
          <a:sx n="69" d="100"/>
          <a:sy n="69" d="100"/>
        </p:scale>
        <p:origin x="140" y="4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Segnaposto data 2"/>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300"/>
            </a:lvl1pPr>
          </a:lstStyle>
          <a:p>
            <a:fld id="{B73D6160-9FAB-494C-B213-CE12EEF8A2DE}" type="datetimeFigureOut">
              <a:rPr lang="en-GB" smtClean="0"/>
              <a:t>29/11/2018</a:t>
            </a:fld>
            <a:endParaRPr lang="en-GB"/>
          </a:p>
        </p:txBody>
      </p:sp>
      <p:sp>
        <p:nvSpPr>
          <p:cNvPr id="4" name="Segnaposto piè di pagina 3"/>
          <p:cNvSpPr>
            <a:spLocks noGrp="1"/>
          </p:cNvSpPr>
          <p:nvPr>
            <p:ph type="ftr" sz="quarter" idx="2"/>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5" name="Segnaposto numero diapositiva 4"/>
          <p:cNvSpPr>
            <a:spLocks noGrp="1"/>
          </p:cNvSpPr>
          <p:nvPr>
            <p:ph type="sldNum" sz="quarter" idx="3"/>
          </p:nvPr>
        </p:nvSpPr>
        <p:spPr>
          <a:xfrm>
            <a:off x="3850443" y="9428585"/>
            <a:ext cx="2945659" cy="498055"/>
          </a:xfrm>
          <a:prstGeom prst="rect">
            <a:avLst/>
          </a:prstGeom>
        </p:spPr>
        <p:txBody>
          <a:bodyPr vert="horz" lIns="95558" tIns="47779" rIns="95558" bIns="47779" rtlCol="0" anchor="b"/>
          <a:lstStyle>
            <a:lvl1pPr algn="r">
              <a:defRPr sz="1300"/>
            </a:lvl1pPr>
          </a:lstStyle>
          <a:p>
            <a:fld id="{B279D4DD-B9BA-43C9-A8BD-1F23B291A7EA}" type="slidenum">
              <a:rPr lang="en-GB" smtClean="0"/>
              <a:t>‹N›</a:t>
            </a:fld>
            <a:endParaRPr lang="en-GB"/>
          </a:p>
        </p:txBody>
      </p:sp>
    </p:spTree>
    <p:extLst>
      <p:ext uri="{BB962C8B-B14F-4D97-AF65-F5344CB8AC3E}">
        <p14:creationId xmlns:p14="http://schemas.microsoft.com/office/powerpoint/2010/main" val="365435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Segnaposto data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2976D243-308C-4816-931B-491A6FA6D786}" type="datetimeFigureOut">
              <a:rPr lang="en-GB" smtClean="0"/>
              <a:t>29/11/2018</a:t>
            </a:fld>
            <a:endParaRPr lang="en-GB"/>
          </a:p>
        </p:txBody>
      </p:sp>
      <p:sp>
        <p:nvSpPr>
          <p:cNvPr id="4" name="Segnaposto immagine diapositiva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en-GB"/>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7" name="Segnaposto numero diapositiva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E511B12C-4597-4278-B7CD-DD3668F3CC91}" type="slidenum">
              <a:rPr lang="en-GB" smtClean="0"/>
              <a:t>‹N›</a:t>
            </a:fld>
            <a:endParaRPr lang="en-GB"/>
          </a:p>
        </p:txBody>
      </p:sp>
    </p:spTree>
    <p:extLst>
      <p:ext uri="{BB962C8B-B14F-4D97-AF65-F5344CB8AC3E}">
        <p14:creationId xmlns:p14="http://schemas.microsoft.com/office/powerpoint/2010/main" val="42161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1</a:t>
            </a:fld>
            <a:endParaRPr lang="en-GB"/>
          </a:p>
        </p:txBody>
      </p:sp>
    </p:spTree>
    <p:extLst>
      <p:ext uri="{BB962C8B-B14F-4D97-AF65-F5344CB8AC3E}">
        <p14:creationId xmlns:p14="http://schemas.microsoft.com/office/powerpoint/2010/main" val="226277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E511B12C-4597-4278-B7CD-DD3668F3CC91}" type="slidenum">
              <a:rPr lang="en-GB" smtClean="0"/>
              <a:t>10</a:t>
            </a:fld>
            <a:endParaRPr lang="en-GB"/>
          </a:p>
        </p:txBody>
      </p:sp>
    </p:spTree>
    <p:extLst>
      <p:ext uri="{BB962C8B-B14F-4D97-AF65-F5344CB8AC3E}">
        <p14:creationId xmlns:p14="http://schemas.microsoft.com/office/powerpoint/2010/main" val="292893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700" dirty="0"/>
              <a:t>La Conferenza si è svolta a Linz durante l’incontro informale dei Ministri dell’Energia il 17 al 18 Settembre scorsi.</a:t>
            </a:r>
          </a:p>
          <a:p>
            <a:r>
              <a:rPr lang="it-IT" sz="1700" b="1" dirty="0"/>
              <a:t>La delegazione di H2IT era composta da Alberto Dossi (Presidente), Luigi Crema (Vice Presidente), Angelo Moreno (Presidente del Comitato Scientifico). Inoltre hanno partecipato per le loro società Valter Alessandria e Stefano Capponi. </a:t>
            </a:r>
          </a:p>
          <a:p>
            <a:r>
              <a:rPr lang="it-IT" sz="1700" dirty="0"/>
              <a:t>Risultati ottenuti:</a:t>
            </a:r>
          </a:p>
          <a:p>
            <a:r>
              <a:rPr lang="it-IT" sz="1700" b="1" dirty="0"/>
              <a:t>Questo tipo di evento è unico nel suo genere, in particolare per la natura e l’impegno politico che presuppongono si tratti dell’avvio di un processo di sviluppo dei temi trattati. </a:t>
            </a:r>
          </a:p>
          <a:p>
            <a:endParaRPr lang="it-IT" sz="1700" dirty="0"/>
          </a:p>
          <a:p>
            <a:r>
              <a:rPr lang="it-IT" sz="1700" dirty="0"/>
              <a:t>La presenza di H2IT a questo evento è un grande risultato in quanto ci posiziona come punto di riferimento e di supporto nazionale ed internazionale per il MISE sul tema dell’idrogeno. </a:t>
            </a:r>
          </a:p>
          <a:p>
            <a:endParaRPr lang="it-IT" sz="1700" dirty="0"/>
          </a:p>
          <a:p>
            <a:r>
              <a:rPr lang="it-IT" sz="1700" dirty="0"/>
              <a:t>Al termine della giornata, la delegazione ha siglato il documento </a:t>
            </a:r>
            <a:r>
              <a:rPr lang="it-IT" sz="1700" dirty="0" err="1"/>
              <a:t>Hydrogen</a:t>
            </a:r>
            <a:r>
              <a:rPr lang="it-IT" sz="1700" dirty="0"/>
              <a:t> </a:t>
            </a:r>
            <a:r>
              <a:rPr lang="it-IT" sz="1700" dirty="0" err="1"/>
              <a:t>Initiative</a:t>
            </a:r>
            <a:r>
              <a:rPr lang="it-IT" sz="1700" dirty="0"/>
              <a:t>, che è stato presentato e firmato il giorno dopo dai Ministri dei Paesi europei.</a:t>
            </a:r>
          </a:p>
          <a:p>
            <a:r>
              <a:rPr lang="it-IT" sz="1700" dirty="0"/>
              <a:t>Per l’Italia in rappresentanza del MISE erano presenti:</a:t>
            </a:r>
          </a:p>
          <a:p>
            <a:r>
              <a:rPr lang="it-IT" sz="1700" b="1" dirty="0"/>
              <a:t>DIALUCE GILBERTO Dir generale del Mise sezione approvvigionamento e infrastrutture energetiche</a:t>
            </a:r>
          </a:p>
          <a:p>
            <a:r>
              <a:rPr lang="it-IT" sz="1700" b="1" dirty="0"/>
              <a:t>CRIPPA  DAVIDE  sottosegretario allo sviluppo economico </a:t>
            </a:r>
          </a:p>
          <a:p>
            <a:endParaRPr lang="it-IT" sz="1700" dirty="0"/>
          </a:p>
          <a:p>
            <a:endParaRPr lang="it-IT" sz="1700" dirty="0"/>
          </a:p>
          <a:p>
            <a:r>
              <a:rPr lang="it-IT" sz="1700" dirty="0" err="1"/>
              <a:t>Hydrogen</a:t>
            </a:r>
            <a:r>
              <a:rPr lang="it-IT" sz="1700" dirty="0"/>
              <a:t> </a:t>
            </a:r>
            <a:r>
              <a:rPr lang="it-IT" sz="1700" dirty="0" err="1"/>
              <a:t>Initiative</a:t>
            </a:r>
            <a:r>
              <a:rPr lang="it-IT" sz="1700" dirty="0"/>
              <a:t> è un documento di indirizzo politico di sostegno allo sviluppo dell’idrogeno sostenibile. Al suo interno ci si propone di cogliere le opportunità offerte dalla tecnologia dell'idrogeno nella </a:t>
            </a:r>
            <a:r>
              <a:rPr lang="it-IT" sz="1700" dirty="0" err="1"/>
              <a:t>decarbonizzazione</a:t>
            </a:r>
            <a:r>
              <a:rPr lang="it-IT" sz="1700" dirty="0"/>
              <a:t> dell'economia, e nel garantire una fornitura di energia sicura, competitiva, disponibile e sostenibile per l'Unione Europea. </a:t>
            </a:r>
          </a:p>
          <a:p>
            <a:endParaRPr lang="it-IT" sz="1700" dirty="0"/>
          </a:p>
          <a:p>
            <a:r>
              <a:rPr lang="it-IT" sz="1700" dirty="0"/>
              <a:t>La firma di questo documento da parte di 25 Stati Membri e 86 tra aziende e associazioni oltre ad indicarci la visione politica del prossimo futuro è da stimolo per tutti noi come persone, aziende e associazione per intraprendere azioni concrete.  </a:t>
            </a:r>
          </a:p>
          <a:p>
            <a:endParaRPr lang="it-IT" sz="1700" dirty="0"/>
          </a:p>
          <a:p>
            <a:r>
              <a:rPr lang="it-IT" sz="1700" dirty="0"/>
              <a:t>La firma da parte del Sottosegretario allo Sviluppo Economico </a:t>
            </a:r>
            <a:r>
              <a:rPr lang="it-IT" sz="1700" b="1" dirty="0"/>
              <a:t>Davide Crippa in rappresentanza del MISE pone le basi per uno - “sforzo politico per avviare iniziative strutturali nella ricerca e nell'innovazione, nella sensibilizzazione dell'opinione pubblica e nell'accettazione della tecnologia dell'idrogeno” - come riportato nel comunicato stampa.</a:t>
            </a:r>
          </a:p>
          <a:p>
            <a:endParaRPr lang="it-IT" sz="1700"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11</a:t>
            </a:fld>
            <a:endParaRPr lang="en-GB"/>
          </a:p>
        </p:txBody>
      </p:sp>
    </p:spTree>
    <p:extLst>
      <p:ext uri="{BB962C8B-B14F-4D97-AF65-F5344CB8AC3E}">
        <p14:creationId xmlns:p14="http://schemas.microsoft.com/office/powerpoint/2010/main" val="108869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Gli obiettivi dell’</a:t>
            </a:r>
            <a:r>
              <a:rPr lang="it-IT" baseline="0" dirty="0" err="1" smtClean="0"/>
              <a:t>Hydrogen</a:t>
            </a:r>
            <a:r>
              <a:rPr lang="it-IT" baseline="0" dirty="0" smtClean="0"/>
              <a:t> </a:t>
            </a:r>
            <a:r>
              <a:rPr lang="it-IT" baseline="0" dirty="0" err="1" smtClean="0"/>
              <a:t>Initiative</a:t>
            </a:r>
            <a:r>
              <a:rPr lang="it-IT" baseline="0" dirty="0" smtClean="0"/>
              <a:t> sono la risposta (almeno una parte) alla domanda: </a:t>
            </a:r>
            <a:r>
              <a:rPr lang="it-IT" b="1" baseline="0" dirty="0" smtClean="0"/>
              <a:t>come facciamo a raggiungere gli obiettivi del PIANO ENERGIA E CLIMA indicati dall’EU?</a:t>
            </a:r>
          </a:p>
        </p:txBody>
      </p:sp>
      <p:sp>
        <p:nvSpPr>
          <p:cNvPr id="4" name="Segnaposto numero diapositiva 3"/>
          <p:cNvSpPr>
            <a:spLocks noGrp="1"/>
          </p:cNvSpPr>
          <p:nvPr>
            <p:ph type="sldNum" sz="quarter" idx="10"/>
          </p:nvPr>
        </p:nvSpPr>
        <p:spPr/>
        <p:txBody>
          <a:bodyPr/>
          <a:lstStyle/>
          <a:p>
            <a:fld id="{E511B12C-4597-4278-B7CD-DD3668F3CC91}" type="slidenum">
              <a:rPr lang="en-GB" smtClean="0"/>
              <a:t>12</a:t>
            </a:fld>
            <a:endParaRPr lang="en-GB"/>
          </a:p>
        </p:txBody>
      </p:sp>
    </p:spTree>
    <p:extLst>
      <p:ext uri="{BB962C8B-B14F-4D97-AF65-F5344CB8AC3E}">
        <p14:creationId xmlns:p14="http://schemas.microsoft.com/office/powerpoint/2010/main" val="3075569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https://ec.europa.eu/clima/policies/strategies/2030_en</a:t>
            </a:r>
          </a:p>
          <a:p>
            <a:endParaRPr lang="it-IT" dirty="0" smtClean="0"/>
          </a:p>
          <a:p>
            <a:r>
              <a:rPr lang="it-IT" dirty="0" smtClean="0"/>
              <a:t>Se conferma la presenza, una delle relazioni prima di questa sarà quella di Giulio Volpi, DG Energy «La consultazione EU sulla direttiva Clima Energia». Quindi potrebbe aver già spigato lui nel dettaglio come è fatto il Piano Energia e Clima. </a:t>
            </a:r>
          </a:p>
          <a:p>
            <a:r>
              <a:rPr lang="it-IT" dirty="0" smtClean="0"/>
              <a:t>La cosa che va sottolineata è che la DIMENSIONE della DECARBONIZZAZIONE è l’unica che presenta 2 obiettivi (rinnovabili e emissioni) molto sfidanti e che interessano anche il settore dei trasporti.</a:t>
            </a:r>
          </a:p>
          <a:p>
            <a:endParaRPr lang="it-IT" dirty="0" smtClean="0"/>
          </a:p>
          <a:p>
            <a:r>
              <a:rPr lang="it-IT" dirty="0" smtClean="0"/>
              <a:t>Il Piano Europeo per il clima e l’energia 2030 si articola in 5 punti detti “DIMENSIONI” :</a:t>
            </a:r>
          </a:p>
          <a:p>
            <a:r>
              <a:rPr lang="it-IT" dirty="0" smtClean="0"/>
              <a:t>1.	</a:t>
            </a:r>
            <a:r>
              <a:rPr lang="it-IT" dirty="0" err="1" smtClean="0"/>
              <a:t>Decarbonizzazione</a:t>
            </a:r>
            <a:endParaRPr lang="it-IT" dirty="0" smtClean="0"/>
          </a:p>
          <a:p>
            <a:r>
              <a:rPr lang="it-IT" dirty="0" smtClean="0"/>
              <a:t>2.	Efficienza energetica </a:t>
            </a:r>
          </a:p>
          <a:p>
            <a:r>
              <a:rPr lang="it-IT" dirty="0" smtClean="0"/>
              <a:t>3.	Sicurezza energetica</a:t>
            </a:r>
          </a:p>
          <a:p>
            <a:r>
              <a:rPr lang="it-IT" dirty="0" smtClean="0"/>
              <a:t>4.	Mercato interno dell’energia</a:t>
            </a:r>
          </a:p>
          <a:p>
            <a:r>
              <a:rPr lang="it-IT" dirty="0" smtClean="0"/>
              <a:t>5.	Ricerca innovazione e competitività</a:t>
            </a:r>
          </a:p>
          <a:p>
            <a:r>
              <a:rPr lang="it-IT" dirty="0" smtClean="0"/>
              <a:t>In particolare quando parliamo di </a:t>
            </a:r>
            <a:r>
              <a:rPr lang="it-IT" dirty="0" err="1" smtClean="0"/>
              <a:t>decarbonizzazione</a:t>
            </a:r>
            <a:r>
              <a:rPr lang="it-IT" dirty="0" smtClean="0"/>
              <a:t> intendiamo un insieme di obiettivi che comprendono lo sfruttamento delle ENERGIE RINNOVABILI e la RIDUZIONE DELLE EMISSIONI DI GAS SERRA in tutti i settori: industriale, civile e nella mobilità</a:t>
            </a:r>
          </a:p>
          <a:p>
            <a:r>
              <a:rPr lang="it-IT" dirty="0" smtClean="0"/>
              <a:t>Il piano fissa tre obiettivi principali, 2 inerenti la </a:t>
            </a:r>
            <a:r>
              <a:rPr lang="it-IT" dirty="0" err="1" smtClean="0"/>
              <a:t>decarbonizzazione</a:t>
            </a:r>
            <a:r>
              <a:rPr lang="it-IT" dirty="0" smtClean="0"/>
              <a:t> e 1 l’efficienza energetica:</a:t>
            </a:r>
          </a:p>
          <a:p>
            <a:r>
              <a:rPr lang="it-IT" dirty="0" smtClean="0"/>
              <a:t>•	una riduzione almeno del 40% delle emissioni di gas a effetto serra (rispetto ai livelli del 1990)</a:t>
            </a:r>
          </a:p>
          <a:p>
            <a:r>
              <a:rPr lang="it-IT" dirty="0" smtClean="0"/>
              <a:t>•	una di consumo energetico soddisfatto da fonti rinnovabili di almeno il 27% </a:t>
            </a:r>
          </a:p>
          <a:p>
            <a:r>
              <a:rPr lang="it-IT" dirty="0" smtClean="0"/>
              <a:t>•	un miglioramento almeno del 27% dell'efficienza energetica. Obiettivo indicativo che verrà riesaminato nel 2020.</a:t>
            </a:r>
          </a:p>
          <a:p>
            <a:r>
              <a:rPr lang="it-IT" dirty="0" smtClean="0"/>
              <a:t>Il quadro è stato adottato dai leader dell’UE nell'ottobre 2014 e si basa sul pacchetto per il clima e l'energia 2020. Inoltre è pensato per essere coerente con la prospettiva per un'economia competitiva a basse emissioni di carbonio al 2050 che prevede di:</a:t>
            </a:r>
          </a:p>
          <a:p>
            <a:r>
              <a:rPr lang="it-IT" dirty="0" smtClean="0"/>
              <a:t>•	fornire un contributo equo e ambizioso all'Accordo di Parigi.</a:t>
            </a:r>
          </a:p>
          <a:p>
            <a:r>
              <a:rPr lang="it-IT" dirty="0" smtClean="0"/>
              <a:t>•	ridurre le emissioni dell’80-95% entro il 2050</a:t>
            </a:r>
          </a:p>
          <a:p>
            <a:r>
              <a:rPr lang="it-IT" dirty="0" smtClean="0"/>
              <a:t>•	adottare misure efficaci sul piano dei costi </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13</a:t>
            </a:fld>
            <a:endParaRPr lang="en-GB"/>
          </a:p>
        </p:txBody>
      </p:sp>
    </p:spTree>
    <p:extLst>
      <p:ext uri="{BB962C8B-B14F-4D97-AF65-F5344CB8AC3E}">
        <p14:creationId xmlns:p14="http://schemas.microsoft.com/office/powerpoint/2010/main" val="4265163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Fonte</a:t>
            </a:r>
            <a:r>
              <a:rPr lang="it-IT" baseline="0" dirty="0" smtClean="0"/>
              <a:t> dello schema: </a:t>
            </a:r>
            <a:r>
              <a:rPr lang="it-IT" baseline="0" dirty="0" err="1" smtClean="0"/>
              <a:t>Hydrogen</a:t>
            </a:r>
            <a:r>
              <a:rPr lang="it-IT" baseline="0" smtClean="0"/>
              <a:t> Europe.</a:t>
            </a:r>
            <a:endParaRPr lang="it-IT" smtClean="0"/>
          </a:p>
          <a:p>
            <a:r>
              <a:rPr lang="it-IT" dirty="0" smtClean="0"/>
              <a:t>In particolare l’idrogeno avrà un ruolo importante negli obiettivi di DECARBONIZZAZIONE: l’aumento dell’utilizzo delle fonti di energia rinnovabile e la riduzione delle emissioni.</a:t>
            </a:r>
          </a:p>
          <a:p>
            <a:endParaRPr lang="it-IT" dirty="0" smtClean="0"/>
          </a:p>
          <a:p>
            <a:r>
              <a:rPr lang="it-IT" dirty="0" smtClean="0"/>
              <a:t>1) Tramite l’elettrolisi permette l’utilizzo dell’energia elettrica prodotta in modo discontinuo da fonti rinnovabili. Queste ultime avranno in questo modo un’utenza sempre pronta a riceverne l’energia prodotta. Al contempo, in mancanza delle fonti rinnovabili (discontinue per definizione) i sistemi a FUEL CEL possono riconvertire l’idrogeno in energia elettrica.</a:t>
            </a:r>
          </a:p>
          <a:p>
            <a:r>
              <a:rPr lang="it-IT" dirty="0" smtClean="0"/>
              <a:t>2)L’idrogeno è trasportabile sotto diverse forme (compresso, liquefatto, in forma solida legato idruri metallici, in forma organica legato a composti organici) e a grandi distanze. </a:t>
            </a:r>
          </a:p>
          <a:p>
            <a:r>
              <a:rPr lang="it-IT" dirty="0" smtClean="0"/>
              <a:t>3)Garantisce la resilienza della rete elettrica come forma di accumulo di RISERVA dell’energia.</a:t>
            </a:r>
          </a:p>
          <a:p>
            <a:r>
              <a:rPr lang="it-IT" dirty="0" smtClean="0"/>
              <a:t>4) </a:t>
            </a:r>
            <a:r>
              <a:rPr lang="it-IT" dirty="0" err="1" smtClean="0"/>
              <a:t>Decarbonizza</a:t>
            </a:r>
            <a:r>
              <a:rPr lang="it-IT" dirty="0" smtClean="0"/>
              <a:t> i consumi finali nel senso che ne riduce o annulla le emissioni di CO2</a:t>
            </a:r>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14</a:t>
            </a:fld>
            <a:endParaRPr lang="en-GB"/>
          </a:p>
        </p:txBody>
      </p:sp>
    </p:spTree>
    <p:extLst>
      <p:ext uri="{BB962C8B-B14F-4D97-AF65-F5344CB8AC3E}">
        <p14:creationId xmlns:p14="http://schemas.microsoft.com/office/powerpoint/2010/main" val="196547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15</a:t>
            </a:fld>
            <a:endParaRPr lang="en-GB"/>
          </a:p>
        </p:txBody>
      </p:sp>
    </p:spTree>
    <p:extLst>
      <p:ext uri="{BB962C8B-B14F-4D97-AF65-F5344CB8AC3E}">
        <p14:creationId xmlns:p14="http://schemas.microsoft.com/office/powerpoint/2010/main" val="1041143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511B12C-4597-4278-B7CD-DD3668F3CC91}" type="slidenum">
              <a:rPr lang="en-GB" smtClean="0"/>
              <a:t>16</a:t>
            </a:fld>
            <a:endParaRPr lang="en-GB"/>
          </a:p>
        </p:txBody>
      </p:sp>
    </p:spTree>
    <p:extLst>
      <p:ext uri="{BB962C8B-B14F-4D97-AF65-F5344CB8AC3E}">
        <p14:creationId xmlns:p14="http://schemas.microsoft.com/office/powerpoint/2010/main" val="213444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2</a:t>
            </a:fld>
            <a:endParaRPr lang="en-GB"/>
          </a:p>
        </p:txBody>
      </p:sp>
    </p:spTree>
    <p:extLst>
      <p:ext uri="{BB962C8B-B14F-4D97-AF65-F5344CB8AC3E}">
        <p14:creationId xmlns:p14="http://schemas.microsoft.com/office/powerpoint/2010/main" val="359193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511B12C-4597-4278-B7CD-DD3668F3CC91}" type="slidenum">
              <a:rPr lang="en-GB" smtClean="0"/>
              <a:t>3</a:t>
            </a:fld>
            <a:endParaRPr lang="en-GB"/>
          </a:p>
        </p:txBody>
      </p:sp>
    </p:spTree>
    <p:extLst>
      <p:ext uri="{BB962C8B-B14F-4D97-AF65-F5344CB8AC3E}">
        <p14:creationId xmlns:p14="http://schemas.microsoft.com/office/powerpoint/2010/main" val="231655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4</a:t>
            </a:fld>
            <a:endParaRPr lang="en-GB"/>
          </a:p>
        </p:txBody>
      </p:sp>
    </p:spTree>
    <p:extLst>
      <p:ext uri="{BB962C8B-B14F-4D97-AF65-F5344CB8AC3E}">
        <p14:creationId xmlns:p14="http://schemas.microsoft.com/office/powerpoint/2010/main" val="3359553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5</a:t>
            </a:fld>
            <a:endParaRPr lang="en-GB"/>
          </a:p>
        </p:txBody>
      </p:sp>
    </p:spTree>
    <p:extLst>
      <p:ext uri="{BB962C8B-B14F-4D97-AF65-F5344CB8AC3E}">
        <p14:creationId xmlns:p14="http://schemas.microsoft.com/office/powerpoint/2010/main" val="302279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511B12C-4597-4278-B7CD-DD3668F3CC91}" type="slidenum">
              <a:rPr lang="en-GB" smtClean="0"/>
              <a:t>6</a:t>
            </a:fld>
            <a:endParaRPr lang="en-GB"/>
          </a:p>
        </p:txBody>
      </p:sp>
    </p:spTree>
    <p:extLst>
      <p:ext uri="{BB962C8B-B14F-4D97-AF65-F5344CB8AC3E}">
        <p14:creationId xmlns:p14="http://schemas.microsoft.com/office/powerpoint/2010/main" val="400335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881939">
              <a:defRPr/>
            </a:pPr>
            <a:r>
              <a:rPr lang="it-IT" dirty="0">
                <a:solidFill>
                  <a:prstClr val="black"/>
                </a:solidFill>
              </a:rPr>
              <a:t>Il Quadro Strategico Nazionale contenuto nel </a:t>
            </a:r>
            <a:r>
              <a:rPr lang="it-IT" dirty="0" err="1">
                <a:solidFill>
                  <a:prstClr val="black"/>
                </a:solidFill>
              </a:rPr>
              <a:t>DLgs</a:t>
            </a:r>
            <a:r>
              <a:rPr lang="it-IT" dirty="0">
                <a:solidFill>
                  <a:prstClr val="black"/>
                </a:solidFill>
              </a:rPr>
              <a:t> 257 è aggiornabile ogni 3 anni (18 Novembre 2019) inoltre, con la stessa scadenza, il Ministero dei Trasporti e il MISE dovranno, trasmettere alla Commissione Europea una relazione sull’attuazione del Quadro Strategico Nazionale.</a:t>
            </a:r>
          </a:p>
          <a:p>
            <a:pPr defTabSz="881939">
              <a:defRPr/>
            </a:pPr>
            <a:r>
              <a:rPr lang="it-IT" dirty="0">
                <a:solidFill>
                  <a:prstClr val="black"/>
                </a:solidFill>
              </a:rPr>
              <a:t>H2IT  si sta organizzando per promuovere una revisione del PIANO NAZIONALE che sia anche una estensione agli altri settori della mobilità.</a:t>
            </a:r>
          </a:p>
          <a:p>
            <a:pPr defTabSz="881939">
              <a:defRPr/>
            </a:pPr>
            <a:r>
              <a:rPr lang="it-IT" dirty="0">
                <a:solidFill>
                  <a:prstClr val="black"/>
                </a:solidFill>
              </a:rPr>
              <a:t>Abbiamo tra i nostri soci aziende di primo piano nel settore ferroviario (ALSTOM) e nel settore dei </a:t>
            </a:r>
            <a:r>
              <a:rPr lang="it-IT" dirty="0" err="1">
                <a:solidFill>
                  <a:prstClr val="black"/>
                </a:solidFill>
              </a:rPr>
              <a:t>Forklift</a:t>
            </a:r>
            <a:r>
              <a:rPr lang="it-IT" dirty="0">
                <a:solidFill>
                  <a:prstClr val="black"/>
                </a:solidFill>
              </a:rPr>
              <a:t> (TOYOTA MATERIAL HANDLING) e vorremmo poter collaborare anche con il settore navale. H2IT invita tutti gli stakeholder a collaborare con l’Associazione lo studio di uno scenario </a:t>
            </a:r>
            <a:r>
              <a:rPr lang="it-IT" b="1" dirty="0">
                <a:solidFill>
                  <a:prstClr val="black"/>
                </a:solidFill>
              </a:rPr>
              <a:t>italiano</a:t>
            </a:r>
            <a:r>
              <a:rPr lang="it-IT" dirty="0">
                <a:solidFill>
                  <a:prstClr val="black"/>
                </a:solidFill>
              </a:rPr>
              <a:t> per questi settori.</a:t>
            </a:r>
          </a:p>
          <a:p>
            <a:pPr defTabSz="881939">
              <a:defRPr/>
            </a:pPr>
            <a:endParaRPr lang="it-IT" dirty="0">
              <a:solidFill>
                <a:prstClr val="black"/>
              </a:solidFill>
            </a:endParaRPr>
          </a:p>
          <a:p>
            <a:endParaRPr lang="it-IT"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7</a:t>
            </a:fld>
            <a:endParaRPr lang="en-GB"/>
          </a:p>
        </p:txBody>
      </p:sp>
    </p:spTree>
    <p:extLst>
      <p:ext uri="{BB962C8B-B14F-4D97-AF65-F5344CB8AC3E}">
        <p14:creationId xmlns:p14="http://schemas.microsoft.com/office/powerpoint/2010/main" val="183170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dirty="0"/>
              <a:t>Il 5 novembre scorso è stato scritto un nuovo capitolo per lo sviluppo della mobilità a idrogeno in Italia. Sulla Gazzetta Ufficiale è infatti stato pubblicato il Decreto 23 ottobre 2018, che contiene la “Regola tecnica di prevenzione incendi per la progettazione, costruzione ed esercizio degli impianti di distribuzione di idrogeno per autotrazione”.</a:t>
            </a:r>
          </a:p>
          <a:p>
            <a:r>
              <a:rPr lang="it-IT" sz="1400" dirty="0"/>
              <a:t> </a:t>
            </a:r>
          </a:p>
          <a:p>
            <a:r>
              <a:rPr lang="it-IT" sz="1400" dirty="0"/>
              <a:t>Questo decreto rappresenta un altro passo avanti per la realizzazione della rete di stazioni di rifornimento d’idrogeno perché:</a:t>
            </a:r>
          </a:p>
          <a:p>
            <a:pPr lvl="0"/>
            <a:r>
              <a:rPr lang="it-IT" sz="1400" dirty="0"/>
              <a:t>mette l’Italia al livello degli altri Stati Europei, consentendo l’applicazione di norme tecniche riconosciute a livello internazionale;</a:t>
            </a:r>
          </a:p>
          <a:p>
            <a:pPr lvl="0"/>
            <a:r>
              <a:rPr lang="it-IT" sz="1400" dirty="0"/>
              <a:t>consente l’erogazione di idrogeno alla pressione di 700 bar come previsto dalle caratteristiche tecniche delle auto ad oggi presenti sul mercato;</a:t>
            </a:r>
          </a:p>
          <a:p>
            <a:pPr lvl="0"/>
            <a:r>
              <a:rPr lang="it-IT" sz="1400" dirty="0"/>
              <a:t>consente il ricorso all’approccio ingegneristico che prevede la valutazione delle installazioni caso per caso, garantendo la sicurezza dell’opera e dell’attività di rifornimento presso la stazione stessa;</a:t>
            </a:r>
          </a:p>
          <a:p>
            <a:pPr lvl="0"/>
            <a:r>
              <a:rPr lang="it-IT" sz="1400" dirty="0"/>
              <a:t>permette di superare in parte i limiti economici e sociali derivanti dalle norme finora in vigore.</a:t>
            </a:r>
          </a:p>
          <a:p>
            <a:r>
              <a:rPr lang="it-IT" sz="1400" dirty="0"/>
              <a:t> </a:t>
            </a:r>
          </a:p>
          <a:p>
            <a:r>
              <a:rPr lang="it-IT" sz="1400" dirty="0"/>
              <a:t>Un importantissimo risultato che ha preso le mosse dall’emanazione del </a:t>
            </a:r>
            <a:r>
              <a:rPr lang="it-IT" sz="1400" dirty="0" err="1"/>
              <a:t>Dlgs</a:t>
            </a:r>
            <a:r>
              <a:rPr lang="it-IT" sz="1400" dirty="0"/>
              <a:t> 257 del 2016 attraverso il quale l’Italia ha recepito la Direttiva DAFI (Directive Alternative </a:t>
            </a:r>
            <a:r>
              <a:rPr lang="it-IT" sz="1400" dirty="0" err="1"/>
              <a:t>Fuel</a:t>
            </a:r>
            <a:r>
              <a:rPr lang="it-IT" sz="1400" dirty="0"/>
              <a:t> </a:t>
            </a:r>
            <a:r>
              <a:rPr lang="it-IT" sz="1400" dirty="0" err="1"/>
              <a:t>Initiative</a:t>
            </a:r>
            <a:r>
              <a:rPr lang="it-IT" sz="1400" dirty="0"/>
              <a:t>) .  </a:t>
            </a:r>
          </a:p>
          <a:p>
            <a:r>
              <a:rPr lang="it-IT" sz="1400" dirty="0"/>
              <a:t> </a:t>
            </a:r>
          </a:p>
          <a:p>
            <a:r>
              <a:rPr lang="it-IT" sz="1400" dirty="0"/>
              <a:t>Grazie all’attività di H2IT (Associazione Idrogeno e Celle a Combustibile), il testo del Decreto legislativo 257 ha potuto comprendere l’idrogeno come combustibile alternativo, il relativo Piano Nazionale Strategico  per le infrastrutture di rifornimento e all’art.5, la disposizione di aggiornamento della Regola Tecnica di prevenzione incendi emanata nel 2006.</a:t>
            </a:r>
          </a:p>
          <a:p>
            <a:r>
              <a:rPr lang="it-IT" sz="1400" dirty="0"/>
              <a:t> </a:t>
            </a:r>
          </a:p>
          <a:p>
            <a:r>
              <a:rPr lang="it-IT" sz="1400" dirty="0"/>
              <a:t>Grazie all’intenso lavoro di squadra che ha coinvolto il Ministero degli Interni, la Direzione Centrale per la Prevenzione e la Sicurezza Tecnica del Dipartimento dei Vigili del Fuoco e il Gruppo di Lavoro Idrogeno di </a:t>
            </a:r>
            <a:r>
              <a:rPr lang="it-IT" sz="1400" dirty="0" err="1"/>
              <a:t>Assogastecnici</a:t>
            </a:r>
            <a:r>
              <a:rPr lang="it-IT" sz="1400" dirty="0"/>
              <a:t> nonché altri stakeholder come Toyota e di H2IT, di cui il Dott. Alberto Dossi è oggi presidente, anche questo ulteriore passo avanti è stato compiuto. </a:t>
            </a:r>
          </a:p>
          <a:p>
            <a:r>
              <a:rPr lang="it-IT" sz="1400" dirty="0"/>
              <a:t> </a:t>
            </a:r>
          </a:p>
          <a:p>
            <a:endParaRPr lang="it-IT" sz="1400"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8</a:t>
            </a:fld>
            <a:endParaRPr lang="en-GB"/>
          </a:p>
        </p:txBody>
      </p:sp>
    </p:spTree>
    <p:extLst>
      <p:ext uri="{BB962C8B-B14F-4D97-AF65-F5344CB8AC3E}">
        <p14:creationId xmlns:p14="http://schemas.microsoft.com/office/powerpoint/2010/main" val="962679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75606" indent="-275606">
              <a:buFontTx/>
              <a:buChar char="-"/>
            </a:pPr>
            <a:r>
              <a:rPr lang="it-IT" sz="1400" dirty="0"/>
              <a:t>mette l’Italia al livello degli altri Stati Europei, consentendo l’applicazione di norme tecniche riconosciute a livello internazionale:</a:t>
            </a:r>
          </a:p>
          <a:p>
            <a:r>
              <a:rPr lang="it-IT" sz="1400" dirty="0"/>
              <a:t>Art. 4. Applicazione delle disposizioni tecniche: è possibile progettare gli impianti di distribuzione di idrogeno per autotrazione secondo norme tecniche internazionali riconosciute, quale la norma ISO 19880-1</a:t>
            </a:r>
          </a:p>
          <a:p>
            <a:r>
              <a:rPr lang="it-IT" sz="1400" dirty="0"/>
              <a:t>In più:</a:t>
            </a:r>
          </a:p>
          <a:p>
            <a:r>
              <a:rPr lang="it-IT" sz="1400" dirty="0"/>
              <a:t>ISO 11114-4: per la conformità dei materiali;</a:t>
            </a:r>
          </a:p>
          <a:p>
            <a:r>
              <a:rPr lang="it-IT" sz="1400" dirty="0"/>
              <a:t>ISO 16110-1 e ISO 22734-1 per la conformità degli impianti di produzione on site;</a:t>
            </a:r>
          </a:p>
          <a:p>
            <a:r>
              <a:rPr lang="it-IT" sz="1400" dirty="0"/>
              <a:t>ISO 19884 per la conformità degli stoccaggi;</a:t>
            </a:r>
          </a:p>
          <a:p>
            <a:endParaRPr lang="it-IT" sz="1400" dirty="0"/>
          </a:p>
          <a:p>
            <a:pPr marL="275606" indent="-275606">
              <a:buFontTx/>
              <a:buChar char="-"/>
            </a:pPr>
            <a:r>
              <a:rPr lang="it-IT" sz="1400" dirty="0"/>
              <a:t>permette di superare in parte i limiti economici e sociali derivanti dalle norme finora in vigore.</a:t>
            </a:r>
          </a:p>
          <a:p>
            <a:r>
              <a:rPr lang="it-IT" sz="1400" dirty="0"/>
              <a:t>Per fare riferimento al fatto che distanze di sicurezza e opere civili in forma prescrittiva possono gravare in maniera eccessiva rispetto a quanto potrebbe essere necessario applicando l’approccio ingegneristico. </a:t>
            </a:r>
          </a:p>
          <a:p>
            <a:endParaRPr lang="it-IT" sz="1400" dirty="0"/>
          </a:p>
        </p:txBody>
      </p:sp>
      <p:sp>
        <p:nvSpPr>
          <p:cNvPr id="4" name="Segnaposto numero diapositiva 3"/>
          <p:cNvSpPr>
            <a:spLocks noGrp="1"/>
          </p:cNvSpPr>
          <p:nvPr>
            <p:ph type="sldNum" sz="quarter" idx="10"/>
          </p:nvPr>
        </p:nvSpPr>
        <p:spPr/>
        <p:txBody>
          <a:bodyPr/>
          <a:lstStyle/>
          <a:p>
            <a:fld id="{E511B12C-4597-4278-B7CD-DD3668F3CC91}" type="slidenum">
              <a:rPr lang="en-GB" smtClean="0"/>
              <a:t>9</a:t>
            </a:fld>
            <a:endParaRPr lang="en-GB"/>
          </a:p>
        </p:txBody>
      </p:sp>
    </p:spTree>
    <p:extLst>
      <p:ext uri="{BB962C8B-B14F-4D97-AF65-F5344CB8AC3E}">
        <p14:creationId xmlns:p14="http://schemas.microsoft.com/office/powerpoint/2010/main" val="431397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6.png"/><Relationship Id="rId21" Type="http://schemas.openxmlformats.org/officeDocument/2006/relationships/image" Target="../media/image23.png"/><Relationship Id="rId7" Type="http://schemas.openxmlformats.org/officeDocument/2006/relationships/image" Target="../media/image10.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5.png"/><Relationship Id="rId16" Type="http://schemas.openxmlformats.org/officeDocument/2006/relationships/image" Target="../media/image18.jpe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9.jpeg"/><Relationship Id="rId11" Type="http://schemas.microsoft.com/office/2007/relationships/hdphoto" Target="../media/hdphoto1.wdp"/><Relationship Id="rId5" Type="http://schemas.openxmlformats.org/officeDocument/2006/relationships/image" Target="../media/image8.png"/><Relationship Id="rId15" Type="http://schemas.openxmlformats.org/officeDocument/2006/relationships/image" Target="../media/image17.emf"/><Relationship Id="rId23" Type="http://schemas.openxmlformats.org/officeDocument/2006/relationships/image" Target="../media/image25.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6.png"/><Relationship Id="rId22"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135148" y="3863077"/>
            <a:ext cx="9238211" cy="50572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pic>
        <p:nvPicPr>
          <p:cNvPr id="4" name="Immagine 3"/>
          <p:cNvPicPr>
            <a:picLocks noChangeAspect="1"/>
          </p:cNvPicPr>
          <p:nvPr userDrawn="1"/>
        </p:nvPicPr>
        <p:blipFill>
          <a:blip r:embed="rId2"/>
          <a:stretch>
            <a:fillRect/>
          </a:stretch>
        </p:blipFill>
        <p:spPr>
          <a:xfrm>
            <a:off x="0" y="0"/>
            <a:ext cx="12192000" cy="3162216"/>
          </a:xfrm>
          <a:prstGeom prst="rect">
            <a:avLst/>
          </a:prstGeom>
        </p:spPr>
      </p:pic>
      <p:sp>
        <p:nvSpPr>
          <p:cNvPr id="6" name="CasellaDiTesto 5"/>
          <p:cNvSpPr txBox="1"/>
          <p:nvPr userDrawn="1"/>
        </p:nvSpPr>
        <p:spPr>
          <a:xfrm>
            <a:off x="1135148" y="3200264"/>
            <a:ext cx="9264072" cy="523220"/>
          </a:xfrm>
          <a:prstGeom prst="rect">
            <a:avLst/>
          </a:prstGeom>
          <a:noFill/>
        </p:spPr>
        <p:txBody>
          <a:bodyPr wrap="square" rtlCol="0">
            <a:spAutoFit/>
          </a:bodyPr>
          <a:lstStyle/>
          <a:p>
            <a:pPr algn="ctr"/>
            <a:r>
              <a:rPr lang="en-GB" sz="2800" b="1" i="0" kern="1200" smtClean="0">
                <a:solidFill>
                  <a:srgbClr val="59A1B8"/>
                </a:solidFill>
                <a:effectLst/>
                <a:latin typeface="+mn-lt"/>
                <a:ea typeface="+mn-ea"/>
                <a:cs typeface="+mn-cs"/>
              </a:rPr>
              <a:t>Italian Hydrogen and Fuel Cell Association</a:t>
            </a:r>
            <a:endParaRPr lang="en-GB" sz="2800">
              <a:solidFill>
                <a:srgbClr val="59A1B8"/>
              </a:solidFill>
            </a:endParaRPr>
          </a:p>
        </p:txBody>
      </p:sp>
      <p:sp>
        <p:nvSpPr>
          <p:cNvPr id="8" name="Sottotitolo 2"/>
          <p:cNvSpPr txBox="1">
            <a:spLocks/>
          </p:cNvSpPr>
          <p:nvPr userDrawn="1"/>
        </p:nvSpPr>
        <p:spPr>
          <a:xfrm>
            <a:off x="1135147" y="3874390"/>
            <a:ext cx="9238211" cy="505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
        <p:nvSpPr>
          <p:cNvPr id="9" name="Sottotitolo 2"/>
          <p:cNvSpPr txBox="1">
            <a:spLocks/>
          </p:cNvSpPr>
          <p:nvPr userDrawn="1"/>
        </p:nvSpPr>
        <p:spPr>
          <a:xfrm>
            <a:off x="1135147" y="4524452"/>
            <a:ext cx="9238211" cy="505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4032400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45076" y="192131"/>
            <a:ext cx="8803640" cy="1325563"/>
          </a:xfrm>
        </p:spPr>
        <p:txBody>
          <a:bodyPr>
            <a:normAutofit/>
          </a:bodyPr>
          <a:lstStyle>
            <a:lvl1pPr>
              <a:defRPr sz="3200">
                <a:latin typeface="+mn-lt"/>
              </a:defRPr>
            </a:lvl1pPr>
          </a:lstStyle>
          <a:p>
            <a:r>
              <a:rPr lang="it-IT" dirty="0" smtClean="0"/>
              <a:t>FARE CLIC PER MODIFICARE LO STILE DEL TITOLO</a:t>
            </a:r>
            <a:endParaRPr lang="en-GB" dirty="0"/>
          </a:p>
        </p:txBody>
      </p:sp>
      <p:sp>
        <p:nvSpPr>
          <p:cNvPr id="3" name="Segnaposto contenuto 2"/>
          <p:cNvSpPr>
            <a:spLocks noGrp="1"/>
          </p:cNvSpPr>
          <p:nvPr>
            <p:ph idx="1"/>
          </p:nvPr>
        </p:nvSpPr>
        <p:spPr>
          <a:xfrm>
            <a:off x="245076" y="1748801"/>
            <a:ext cx="10515600" cy="4351338"/>
          </a:xfrm>
        </p:spPr>
        <p:txBody>
          <a:bodyPr/>
          <a:lstStyle>
            <a:lvl1pPr marL="457200" indent="-457200">
              <a:buFontTx/>
              <a:buBlip>
                <a:blip r:embed="rId2"/>
              </a:buBlip>
              <a:defRPr sz="3600"/>
            </a:lvl1pPr>
            <a:lvl2pPr marL="457200" indent="0">
              <a:buNone/>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endParaRPr lang="it-IT" dirty="0" smtClean="0"/>
          </a:p>
          <a:p>
            <a:pPr lvl="0"/>
            <a:r>
              <a:rPr lang="it-IT" dirty="0" smtClean="0"/>
              <a:t>Modifica gli stili del testo dello schema</a:t>
            </a:r>
          </a:p>
          <a:p>
            <a:pPr lvl="0"/>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5" name="Segnaposto piè di pagina 4"/>
          <p:cNvSpPr>
            <a:spLocks noGrp="1"/>
          </p:cNvSpPr>
          <p:nvPr>
            <p:ph type="ftr" sz="quarter" idx="11"/>
          </p:nvPr>
        </p:nvSpPr>
        <p:spPr/>
        <p:txBody>
          <a:bodyPr/>
          <a:lstStyle/>
          <a:p>
            <a:r>
              <a:rPr lang="it-IT" sz="1400" b="1"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t>‹N›</a:t>
            </a:fld>
            <a:endParaRPr lang="en-GB"/>
          </a:p>
        </p:txBody>
      </p:sp>
    </p:spTree>
    <p:extLst>
      <p:ext uri="{BB962C8B-B14F-4D97-AF65-F5344CB8AC3E}">
        <p14:creationId xmlns:p14="http://schemas.microsoft.com/office/powerpoint/2010/main" val="3374034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6" name="CasellaDiTesto 25"/>
          <p:cNvSpPr txBox="1"/>
          <p:nvPr userDrawn="1"/>
        </p:nvSpPr>
        <p:spPr>
          <a:xfrm>
            <a:off x="-1" y="3363194"/>
            <a:ext cx="12192001" cy="2840249"/>
          </a:xfrm>
          <a:prstGeom prst="rect">
            <a:avLst/>
          </a:prstGeom>
          <a:solidFill>
            <a:schemeClr val="bg1"/>
          </a:solidFill>
        </p:spPr>
        <p:txBody>
          <a:bodyPr wrap="square" rtlCol="0">
            <a:spAutoFit/>
          </a:bodyPr>
          <a:lstStyle/>
          <a:p>
            <a:endParaRPr lang="en-GB"/>
          </a:p>
        </p:txBody>
      </p:sp>
      <p:sp>
        <p:nvSpPr>
          <p:cNvPr id="6" name="Segnaposto piè di pagina 5"/>
          <p:cNvSpPr>
            <a:spLocks noGrp="1"/>
          </p:cNvSpPr>
          <p:nvPr>
            <p:ph type="ftr" sz="quarter" idx="11"/>
          </p:nvPr>
        </p:nvSpPr>
        <p:spPr/>
        <p:txBody>
          <a:bodyPr/>
          <a:lstStyle/>
          <a:p>
            <a:r>
              <a:rPr lang="it-IT" sz="1400" b="1" smtClean="0"/>
              <a:t>H2IT-Associazione Italiana Idrogeno e Celle a Combustibile</a:t>
            </a:r>
            <a:endParaRPr lang="en-GB" smtClean="0"/>
          </a:p>
        </p:txBody>
      </p:sp>
      <p:sp>
        <p:nvSpPr>
          <p:cNvPr id="7" name="Segnaposto numero diapositiva 6"/>
          <p:cNvSpPr>
            <a:spLocks noGrp="1"/>
          </p:cNvSpPr>
          <p:nvPr>
            <p:ph type="sldNum" sz="quarter" idx="12"/>
          </p:nvPr>
        </p:nvSpPr>
        <p:spPr/>
        <p:txBody>
          <a:bodyPr/>
          <a:lstStyle/>
          <a:p>
            <a:fld id="{3A48C755-3759-4FC5-AA52-08E548DBBFD5}" type="slidenum">
              <a:rPr lang="en-GB" smtClean="0"/>
              <a:t>‹N›</a:t>
            </a:fld>
            <a:endParaRPr lang="en-GB"/>
          </a:p>
        </p:txBody>
      </p:sp>
      <p:sp>
        <p:nvSpPr>
          <p:cNvPr id="9" name="CasellaDiTesto 8"/>
          <p:cNvSpPr txBox="1"/>
          <p:nvPr userDrawn="1"/>
        </p:nvSpPr>
        <p:spPr>
          <a:xfrm>
            <a:off x="1195861" y="1561081"/>
            <a:ext cx="9273363" cy="1631216"/>
          </a:xfrm>
          <a:prstGeom prst="rect">
            <a:avLst/>
          </a:prstGeom>
          <a:noFill/>
        </p:spPr>
        <p:txBody>
          <a:bodyPr wrap="square" rtlCol="0">
            <a:spAutoFit/>
          </a:bodyPr>
          <a:lstStyle/>
          <a:p>
            <a:pPr algn="ctr"/>
            <a:r>
              <a:rPr lang="it-IT" sz="7200" b="1" dirty="0" smtClean="0">
                <a:solidFill>
                  <a:srgbClr val="358AA6"/>
                </a:solidFill>
              </a:rPr>
              <a:t>H2IT</a:t>
            </a:r>
            <a:endParaRPr lang="it-IT" sz="6600" b="0" dirty="0" smtClean="0">
              <a:solidFill>
                <a:srgbClr val="358AA6"/>
              </a:solidFill>
            </a:endParaRPr>
          </a:p>
          <a:p>
            <a:pPr algn="ctr"/>
            <a:r>
              <a:rPr lang="it-IT" sz="2800" dirty="0" smtClean="0"/>
              <a:t>Associazione Italiana Idrogeno e Celle a Combustibile</a:t>
            </a:r>
            <a:endParaRPr lang="en-GB" sz="2800" dirty="0" smtClean="0"/>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049" y="4646782"/>
            <a:ext cx="2667867" cy="494354"/>
          </a:xfrm>
          <a:prstGeom prst="rect">
            <a:avLst/>
          </a:prstGeom>
        </p:spPr>
      </p:pic>
      <p:pic>
        <p:nvPicPr>
          <p:cNvPr id="14" name="Immagin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5942" y="4228576"/>
            <a:ext cx="2294925" cy="508552"/>
          </a:xfrm>
          <a:prstGeom prst="rect">
            <a:avLst/>
          </a:prstGeom>
        </p:spPr>
      </p:pic>
      <p:pic>
        <p:nvPicPr>
          <p:cNvPr id="16" name="Immagin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9431" y="4405333"/>
            <a:ext cx="799077" cy="675762"/>
          </a:xfrm>
          <a:prstGeom prst="rect">
            <a:avLst/>
          </a:prstGeom>
        </p:spPr>
      </p:pic>
      <p:pic>
        <p:nvPicPr>
          <p:cNvPr id="11" name="Immagin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13728" y="4525674"/>
            <a:ext cx="1926409" cy="736570"/>
          </a:xfrm>
          <a:prstGeom prst="rect">
            <a:avLst/>
          </a:prstGeom>
        </p:spPr>
      </p:pic>
      <p:pic>
        <p:nvPicPr>
          <p:cNvPr id="18" name="Immagin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56695" y="5369368"/>
            <a:ext cx="1224994" cy="613016"/>
          </a:xfrm>
          <a:prstGeom prst="rect">
            <a:avLst/>
          </a:prstGeom>
        </p:spPr>
      </p:pic>
      <p:pic>
        <p:nvPicPr>
          <p:cNvPr id="19" name="Immagin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24544" y="3661779"/>
            <a:ext cx="1103209" cy="698595"/>
          </a:xfrm>
          <a:prstGeom prst="rect">
            <a:avLst/>
          </a:prstGeom>
        </p:spPr>
      </p:pic>
      <p:pic>
        <p:nvPicPr>
          <p:cNvPr id="20" name="Immagin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09034" y="5388222"/>
            <a:ext cx="2257717" cy="662313"/>
          </a:xfrm>
          <a:prstGeom prst="rect">
            <a:avLst/>
          </a:prstGeom>
        </p:spPr>
      </p:pic>
      <p:pic>
        <p:nvPicPr>
          <p:cNvPr id="22" name="Immagine 2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918776" y="3679474"/>
            <a:ext cx="1476700" cy="790859"/>
          </a:xfrm>
          <a:prstGeom prst="rect">
            <a:avLst/>
          </a:prstGeom>
        </p:spPr>
      </p:pic>
      <p:pic>
        <p:nvPicPr>
          <p:cNvPr id="24" name="Immagine 23"/>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0" b="98898" l="0" r="100000">
                        <a14:foregroundMark x1="19615" y1="18733" x2="19615" y2="18733"/>
                        <a14:foregroundMark x1="77058" y1="30028" x2="77058" y2="30028"/>
                        <a14:foregroundMark x1="86865" y1="22039" x2="86865" y2="22039"/>
                      </a14:backgroundRemoval>
                    </a14:imgEffect>
                  </a14:imgLayer>
                </a14:imgProps>
              </a:ext>
              <a:ext uri="{28A0092B-C50C-407E-A947-70E740481C1C}">
                <a14:useLocalDpi xmlns:a14="http://schemas.microsoft.com/office/drawing/2010/main" val="0"/>
              </a:ext>
            </a:extLst>
          </a:blip>
          <a:stretch>
            <a:fillRect/>
          </a:stretch>
        </p:blipFill>
        <p:spPr>
          <a:xfrm>
            <a:off x="7394607" y="3658058"/>
            <a:ext cx="1166814" cy="741594"/>
          </a:xfrm>
          <a:prstGeom prst="rect">
            <a:avLst/>
          </a:prstGeom>
        </p:spPr>
      </p:pic>
      <p:pic>
        <p:nvPicPr>
          <p:cNvPr id="23" name="Immagine 2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26886" y="4326628"/>
            <a:ext cx="1030270" cy="935616"/>
          </a:xfrm>
          <a:prstGeom prst="rect">
            <a:avLst/>
          </a:prstGeom>
        </p:spPr>
      </p:pic>
      <p:pic>
        <p:nvPicPr>
          <p:cNvPr id="25" name="Immagin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108" y="3592942"/>
            <a:ext cx="1442276" cy="613693"/>
          </a:xfrm>
          <a:prstGeom prst="rect">
            <a:avLst/>
          </a:prstGeom>
        </p:spPr>
      </p:pic>
      <p:pic>
        <p:nvPicPr>
          <p:cNvPr id="27" name="Immagine 2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27731" y="3452623"/>
            <a:ext cx="1837118" cy="712578"/>
          </a:xfrm>
          <a:prstGeom prst="rect">
            <a:avLst/>
          </a:prstGeom>
        </p:spPr>
      </p:pic>
      <p:pic>
        <p:nvPicPr>
          <p:cNvPr id="28" name="Immagine 27"/>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863666" y="4857895"/>
            <a:ext cx="980267" cy="669712"/>
          </a:xfrm>
          <a:prstGeom prst="rect">
            <a:avLst/>
          </a:prstGeom>
          <a:noFill/>
          <a:ln>
            <a:noFill/>
          </a:ln>
        </p:spPr>
      </p:pic>
      <p:pic>
        <p:nvPicPr>
          <p:cNvPr id="29" name="Immagine 2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290" y="5391037"/>
            <a:ext cx="2300114" cy="629537"/>
          </a:xfrm>
          <a:prstGeom prst="rect">
            <a:avLst/>
          </a:prstGeom>
        </p:spPr>
      </p:pic>
      <p:pic>
        <p:nvPicPr>
          <p:cNvPr id="30" name="Immagine 2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15259" y="4557423"/>
            <a:ext cx="1893278" cy="635328"/>
          </a:xfrm>
          <a:prstGeom prst="rect">
            <a:avLst/>
          </a:prstGeom>
        </p:spPr>
      </p:pic>
      <p:pic>
        <p:nvPicPr>
          <p:cNvPr id="2" name="Immagine 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773956" y="5317585"/>
            <a:ext cx="1525430" cy="762715"/>
          </a:xfrm>
          <a:prstGeom prst="rect">
            <a:avLst/>
          </a:prstGeom>
        </p:spPr>
      </p:pic>
      <p:pic>
        <p:nvPicPr>
          <p:cNvPr id="3" name="Immagine 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320918" y="5525195"/>
            <a:ext cx="1961647" cy="493213"/>
          </a:xfrm>
          <a:prstGeom prst="rect">
            <a:avLst/>
          </a:prstGeom>
        </p:spPr>
      </p:pic>
      <p:pic>
        <p:nvPicPr>
          <p:cNvPr id="31" name="Immagine 3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834678" y="3484082"/>
            <a:ext cx="1121060" cy="627793"/>
          </a:xfrm>
          <a:prstGeom prst="rect">
            <a:avLst/>
          </a:prstGeom>
        </p:spPr>
      </p:pic>
      <p:pic>
        <p:nvPicPr>
          <p:cNvPr id="4" name="Immagine 3"/>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262998" y="3759996"/>
            <a:ext cx="1977688" cy="424217"/>
          </a:xfrm>
          <a:prstGeom prst="rect">
            <a:avLst/>
          </a:prstGeom>
        </p:spPr>
      </p:pic>
      <p:pic>
        <p:nvPicPr>
          <p:cNvPr id="5" name="Immagine 4"/>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514629" y="5380999"/>
            <a:ext cx="1645135" cy="679851"/>
          </a:xfrm>
          <a:prstGeom prst="rect">
            <a:avLst/>
          </a:prstGeom>
        </p:spPr>
      </p:pic>
      <p:pic>
        <p:nvPicPr>
          <p:cNvPr id="8" name="Immagine 7"/>
          <p:cNvPicPr>
            <a:picLocks noChangeAspect="1"/>
          </p:cNvPicPr>
          <p:nvPr userDrawn="1"/>
        </p:nvPicPr>
        <p:blipFill>
          <a:blip r:embed="rId23"/>
          <a:stretch>
            <a:fillRect/>
          </a:stretch>
        </p:blipFill>
        <p:spPr>
          <a:xfrm>
            <a:off x="9047811" y="4913207"/>
            <a:ext cx="1815855" cy="518223"/>
          </a:xfrm>
          <a:prstGeom prst="rect">
            <a:avLst/>
          </a:prstGeom>
        </p:spPr>
      </p:pic>
    </p:spTree>
    <p:extLst>
      <p:ext uri="{BB962C8B-B14F-4D97-AF65-F5344CB8AC3E}">
        <p14:creationId xmlns:p14="http://schemas.microsoft.com/office/powerpoint/2010/main" val="2752152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rgbClr val="DAE9EE"/>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8803640" cy="1325563"/>
          </a:xfrm>
          <a:prstGeom prst="rect">
            <a:avLst/>
          </a:prstGeom>
        </p:spPr>
        <p:txBody>
          <a:bodyPr vert="horz" lIns="91440" tIns="45720" rIns="91440" bIns="45720" rtlCol="0" anchor="ctr">
            <a:normAutofit/>
          </a:bodyPr>
          <a:lstStyle/>
          <a:p>
            <a:r>
              <a:rPr lang="en-GB" noProof="0" dirty="0" smtClean="0"/>
              <a:t>Fare </a:t>
            </a:r>
            <a:r>
              <a:rPr lang="en-GB" noProof="0" dirty="0" err="1" smtClean="0"/>
              <a:t>clic</a:t>
            </a:r>
            <a:r>
              <a:rPr lang="en-GB" noProof="0" dirty="0" smtClean="0"/>
              <a:t> per </a:t>
            </a:r>
            <a:r>
              <a:rPr lang="en-GB" noProof="0" dirty="0" err="1" smtClean="0"/>
              <a:t>modificare</a:t>
            </a:r>
            <a:r>
              <a:rPr lang="en-GB" noProof="0" dirty="0" smtClean="0"/>
              <a:t> lo stile del </a:t>
            </a:r>
            <a:r>
              <a:rPr lang="en-GB" noProof="0" dirty="0" err="1" smtClean="0"/>
              <a:t>titolo</a:t>
            </a:r>
            <a:endParaRPr lang="en-GB" noProof="0" dirty="0"/>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smtClean="0"/>
              <a:t>Modifica</a:t>
            </a:r>
            <a:r>
              <a:rPr lang="en-GB" noProof="0" dirty="0" smtClean="0"/>
              <a:t> </a:t>
            </a:r>
            <a:r>
              <a:rPr lang="en-GB" noProof="0" dirty="0" err="1" smtClean="0"/>
              <a:t>gli</a:t>
            </a:r>
            <a:r>
              <a:rPr lang="en-GB" noProof="0" dirty="0" smtClean="0"/>
              <a:t> </a:t>
            </a:r>
            <a:r>
              <a:rPr lang="en-GB" noProof="0" dirty="0" err="1" smtClean="0"/>
              <a:t>stili</a:t>
            </a:r>
            <a:r>
              <a:rPr lang="en-GB" noProof="0" dirty="0" smtClean="0"/>
              <a:t> del </a:t>
            </a:r>
            <a:r>
              <a:rPr lang="en-GB" noProof="0" dirty="0" err="1" smtClean="0"/>
              <a:t>testo</a:t>
            </a:r>
            <a:r>
              <a:rPr lang="en-GB" noProof="0" dirty="0" smtClean="0"/>
              <a:t> </a:t>
            </a:r>
            <a:r>
              <a:rPr lang="en-GB" noProof="0" dirty="0" err="1" smtClean="0"/>
              <a:t>dello</a:t>
            </a:r>
            <a:r>
              <a:rPr lang="en-GB" noProof="0" dirty="0" smtClean="0"/>
              <a:t> schema</a:t>
            </a:r>
          </a:p>
          <a:p>
            <a:pPr lvl="1"/>
            <a:r>
              <a:rPr lang="en-GB" noProof="0" dirty="0" smtClean="0"/>
              <a:t>Secondo </a:t>
            </a:r>
            <a:r>
              <a:rPr lang="en-GB" noProof="0" dirty="0" err="1" smtClean="0"/>
              <a:t>livello</a:t>
            </a:r>
            <a:endParaRPr lang="en-GB" noProof="0" dirty="0" smtClean="0"/>
          </a:p>
          <a:p>
            <a:pPr lvl="2"/>
            <a:r>
              <a:rPr lang="en-GB" noProof="0" dirty="0" err="1" smtClean="0"/>
              <a:t>Terzo</a:t>
            </a:r>
            <a:r>
              <a:rPr lang="en-GB" noProof="0" dirty="0" smtClean="0"/>
              <a:t> </a:t>
            </a:r>
            <a:r>
              <a:rPr lang="en-GB" noProof="0" dirty="0" err="1" smtClean="0"/>
              <a:t>livello</a:t>
            </a:r>
            <a:endParaRPr lang="en-GB" noProof="0" dirty="0" smtClean="0"/>
          </a:p>
          <a:p>
            <a:pPr lvl="3"/>
            <a:r>
              <a:rPr lang="en-GB" noProof="0" dirty="0" smtClean="0"/>
              <a:t>Quarto </a:t>
            </a:r>
            <a:r>
              <a:rPr lang="en-GB" noProof="0" dirty="0" err="1" smtClean="0"/>
              <a:t>livello</a:t>
            </a:r>
            <a:endParaRPr lang="en-GB" noProof="0" dirty="0" smtClean="0"/>
          </a:p>
          <a:p>
            <a:pPr lvl="4"/>
            <a:r>
              <a:rPr lang="en-GB" noProof="0" dirty="0" smtClean="0"/>
              <a:t>Quinto </a:t>
            </a:r>
            <a:r>
              <a:rPr lang="en-GB" noProof="0" dirty="0" err="1" smtClean="0"/>
              <a:t>livello</a:t>
            </a:r>
            <a:endParaRPr lang="en-GB" noProof="0" dirty="0"/>
          </a:p>
        </p:txBody>
      </p:sp>
      <p:sp>
        <p:nvSpPr>
          <p:cNvPr id="5" name="Segnaposto piè di pagina 4"/>
          <p:cNvSpPr>
            <a:spLocks noGrp="1"/>
          </p:cNvSpPr>
          <p:nvPr>
            <p:ph type="ftr" sz="quarter" idx="3"/>
          </p:nvPr>
        </p:nvSpPr>
        <p:spPr>
          <a:xfrm>
            <a:off x="3810000" y="6343798"/>
            <a:ext cx="457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z="1400" b="1" dirty="0" smtClean="0"/>
              <a:t>H2IT</a:t>
            </a:r>
            <a:r>
              <a:rPr lang="it-IT" dirty="0" smtClean="0"/>
              <a:t>-Associazione Italiana Idrogeno e Celle a Combustibile</a:t>
            </a:r>
            <a:endParaRPr lang="en-GB" dirty="0" smtClean="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C755-3759-4FC5-AA52-08E548DBBFD5}" type="slidenum">
              <a:rPr lang="en-GB" smtClean="0"/>
              <a:t>‹N›</a:t>
            </a:fld>
            <a:endParaRPr lang="en-GB"/>
          </a:p>
        </p:txBody>
      </p:sp>
      <p:pic>
        <p:nvPicPr>
          <p:cNvPr id="7" name="Immagin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46080" y="121446"/>
            <a:ext cx="1561885" cy="1670134"/>
          </a:xfrm>
          <a:prstGeom prst="rect">
            <a:avLst/>
          </a:prstGeom>
        </p:spPr>
      </p:pic>
    </p:spTree>
    <p:extLst>
      <p:ext uri="{BB962C8B-B14F-4D97-AF65-F5344CB8AC3E}">
        <p14:creationId xmlns:p14="http://schemas.microsoft.com/office/powerpoint/2010/main" val="7864987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11" r:id="rId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b="1" kern="1200">
          <a:solidFill>
            <a:srgbClr val="358AA6"/>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6"/>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6.png"/><Relationship Id="rId3" Type="http://schemas.openxmlformats.org/officeDocument/2006/relationships/image" Target="../media/image26.png"/><Relationship Id="rId21"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33.png"/><Relationship Id="rId17" Type="http://schemas.openxmlformats.org/officeDocument/2006/relationships/image" Target="../media/image16.png"/><Relationship Id="rId2" Type="http://schemas.openxmlformats.org/officeDocument/2006/relationships/notesSlide" Target="../notesSlides/notesSlide2.xml"/><Relationship Id="rId16" Type="http://schemas.microsoft.com/office/2007/relationships/hdphoto" Target="../media/hdphoto1.wdp"/><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2.jpeg"/><Relationship Id="rId24" Type="http://schemas.openxmlformats.org/officeDocument/2006/relationships/image" Target="../media/image25.png"/><Relationship Id="rId5" Type="http://schemas.openxmlformats.org/officeDocument/2006/relationships/image" Target="../media/image27.jpeg"/><Relationship Id="rId15" Type="http://schemas.openxmlformats.org/officeDocument/2006/relationships/image" Target="../media/image13.png"/><Relationship Id="rId23" Type="http://schemas.openxmlformats.org/officeDocument/2006/relationships/image" Target="../media/image22.png"/><Relationship Id="rId10" Type="http://schemas.openxmlformats.org/officeDocument/2006/relationships/image" Target="../media/image17.emf"/><Relationship Id="rId19" Type="http://schemas.openxmlformats.org/officeDocument/2006/relationships/image" Target="../media/image37.jpeg"/><Relationship Id="rId4" Type="http://schemas.openxmlformats.org/officeDocument/2006/relationships/image" Target="../media/image8.png"/><Relationship Id="rId9" Type="http://schemas.openxmlformats.org/officeDocument/2006/relationships/image" Target="../media/image31.png"/><Relationship Id="rId14" Type="http://schemas.openxmlformats.org/officeDocument/2006/relationships/image" Target="../media/image35.jpe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4556" y="4055092"/>
            <a:ext cx="8602889" cy="1446550"/>
          </a:xfrm>
          <a:prstGeom prst="rect">
            <a:avLst/>
          </a:prstGeom>
          <a:noFill/>
        </p:spPr>
        <p:txBody>
          <a:bodyPr wrap="square" rtlCol="0">
            <a:spAutoFit/>
          </a:bodyPr>
          <a:lstStyle/>
          <a:p>
            <a:pPr algn="ctr"/>
            <a:r>
              <a:rPr lang="it-IT" sz="2000" b="1" dirty="0" smtClean="0">
                <a:solidFill>
                  <a:schemeClr val="accent5">
                    <a:lumMod val="75000"/>
                  </a:schemeClr>
                </a:solidFill>
              </a:rPr>
              <a:t>28 Novembre 2018</a:t>
            </a:r>
          </a:p>
          <a:p>
            <a:pPr algn="ctr"/>
            <a:r>
              <a:rPr lang="it-IT" sz="2000" b="1" dirty="0">
                <a:solidFill>
                  <a:schemeClr val="accent5">
                    <a:lumMod val="75000"/>
                  </a:schemeClr>
                </a:solidFill>
              </a:rPr>
              <a:t>Stati Generali </a:t>
            </a:r>
            <a:r>
              <a:rPr lang="it-IT" sz="2000" b="1" dirty="0" smtClean="0">
                <a:solidFill>
                  <a:schemeClr val="accent5">
                    <a:lumMod val="75000"/>
                  </a:schemeClr>
                </a:solidFill>
              </a:rPr>
              <a:t>idrogeno e </a:t>
            </a:r>
            <a:r>
              <a:rPr lang="it-IT" sz="2000" b="1" dirty="0">
                <a:solidFill>
                  <a:schemeClr val="accent5">
                    <a:lumMod val="75000"/>
                  </a:schemeClr>
                </a:solidFill>
              </a:rPr>
              <a:t>celle a combustibile</a:t>
            </a:r>
          </a:p>
          <a:p>
            <a:pPr algn="ctr"/>
            <a:r>
              <a:rPr lang="it-IT" sz="2000" b="1" dirty="0">
                <a:solidFill>
                  <a:schemeClr val="accent5">
                    <a:lumMod val="75000"/>
                  </a:schemeClr>
                </a:solidFill>
              </a:rPr>
              <a:t>Il ruolo </a:t>
            </a:r>
            <a:r>
              <a:rPr lang="it-IT" sz="2000" b="1" dirty="0" smtClean="0">
                <a:solidFill>
                  <a:schemeClr val="accent5">
                    <a:lumMod val="75000"/>
                  </a:schemeClr>
                </a:solidFill>
              </a:rPr>
              <a:t>dell’idrogeno </a:t>
            </a:r>
            <a:r>
              <a:rPr lang="it-IT" sz="2000" b="1" dirty="0">
                <a:solidFill>
                  <a:schemeClr val="accent5">
                    <a:lumMod val="75000"/>
                  </a:schemeClr>
                </a:solidFill>
              </a:rPr>
              <a:t>nella transizione energetica e nella mobilità</a:t>
            </a:r>
          </a:p>
          <a:p>
            <a:pPr algn="ctr"/>
            <a:r>
              <a:rPr lang="it-IT" sz="2800" b="1" dirty="0" smtClean="0">
                <a:solidFill>
                  <a:schemeClr val="accent5">
                    <a:lumMod val="75000"/>
                  </a:schemeClr>
                </a:solidFill>
              </a:rPr>
              <a:t>Dott. Alberto Dossi </a:t>
            </a:r>
          </a:p>
        </p:txBody>
      </p:sp>
    </p:spTree>
    <p:extLst>
      <p:ext uri="{BB962C8B-B14F-4D97-AF65-F5344CB8AC3E}">
        <p14:creationId xmlns:p14="http://schemas.microsoft.com/office/powerpoint/2010/main" val="28204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075" y="243079"/>
            <a:ext cx="10123875" cy="1325563"/>
          </a:xfrm>
        </p:spPr>
        <p:txBody>
          <a:bodyPr>
            <a:normAutofit fontScale="90000"/>
          </a:bodyPr>
          <a:lstStyle/>
          <a:p>
            <a:r>
              <a:rPr lang="en-US" sz="3600" dirty="0" smtClean="0"/>
              <a:t>H2IT IN AZIONE: </a:t>
            </a:r>
            <a:r>
              <a:rPr lang="en-US" dirty="0" smtClean="0"/>
              <a:t/>
            </a:r>
            <a:br>
              <a:rPr lang="en-US" dirty="0" smtClean="0"/>
            </a:br>
            <a:r>
              <a:rPr lang="en-US" sz="3100" dirty="0" smtClean="0"/>
              <a:t>HIGH-LEVEL CONFERENCE “CHARGE FOR CHANGE: INNOVATIVE TECHNOLOGIES FOR ENERGY-INTENSIVE INDUSTRIES”</a:t>
            </a:r>
            <a:endParaRPr lang="it-IT" sz="3600" dirty="0"/>
          </a:p>
        </p:txBody>
      </p:sp>
      <p:sp>
        <p:nvSpPr>
          <p:cNvPr id="10" name="Segnaposto contenuto 2"/>
          <p:cNvSpPr>
            <a:spLocks noGrp="1"/>
          </p:cNvSpPr>
          <p:nvPr>
            <p:ph idx="1"/>
          </p:nvPr>
        </p:nvSpPr>
        <p:spPr/>
        <p:txBody>
          <a:bodyPr>
            <a:noAutofit/>
          </a:bodyPr>
          <a:lstStyle/>
          <a:p>
            <a:r>
              <a:rPr lang="it-IT" sz="2400" dirty="0"/>
              <a:t>La Conferenza è stata promossa dalla Presidenza Austriaca del Consiglio Europeo;</a:t>
            </a:r>
          </a:p>
          <a:p>
            <a:r>
              <a:rPr lang="it-IT" sz="2400" dirty="0"/>
              <a:t>Si è tenuta a Linz in occasione </a:t>
            </a:r>
            <a:r>
              <a:rPr lang="it-IT" sz="2400" b="1" dirty="0"/>
              <a:t>dell’incontro informale dei Ministri dell’Energia </a:t>
            </a:r>
            <a:r>
              <a:rPr lang="it-IT" sz="2400" dirty="0"/>
              <a:t>di Settembre 2018;</a:t>
            </a:r>
          </a:p>
          <a:p>
            <a:r>
              <a:rPr lang="it-IT" sz="2400" dirty="0"/>
              <a:t>Ha evidenziato </a:t>
            </a:r>
            <a:r>
              <a:rPr lang="it-IT" sz="2400" b="1" dirty="0"/>
              <a:t>l’importanza dell’idrogeno nel futuro dell’Europa</a:t>
            </a:r>
            <a:r>
              <a:rPr lang="it-IT" sz="2400" dirty="0"/>
              <a:t>;</a:t>
            </a:r>
          </a:p>
          <a:p>
            <a:r>
              <a:rPr lang="it-IT" sz="2400" dirty="0"/>
              <a:t>Ha dato un </a:t>
            </a:r>
            <a:r>
              <a:rPr lang="it-IT" sz="2400" b="1" dirty="0"/>
              <a:t>segno tangibile </a:t>
            </a:r>
            <a:r>
              <a:rPr lang="it-IT" sz="2400" dirty="0"/>
              <a:t>dell’impegno degli </a:t>
            </a:r>
            <a:r>
              <a:rPr lang="it-IT" sz="2400" dirty="0" err="1"/>
              <a:t>stakeholders</a:t>
            </a:r>
            <a:r>
              <a:rPr lang="it-IT" sz="2400" dirty="0"/>
              <a:t> e degli Stati Membri con la firma di un documento chiamato </a:t>
            </a:r>
            <a:r>
              <a:rPr lang="it-IT" sz="2400" b="1" dirty="0"/>
              <a:t>HYDROGEN INITIATIVE</a:t>
            </a:r>
            <a:r>
              <a:rPr lang="it-IT" sz="2400" dirty="0"/>
              <a:t>;</a:t>
            </a:r>
          </a:p>
          <a:p>
            <a:r>
              <a:rPr lang="it-IT" sz="2400" dirty="0"/>
              <a:t>Questo documento è stato firmato da parte di </a:t>
            </a:r>
            <a:r>
              <a:rPr lang="it-IT" sz="2400" b="1" dirty="0"/>
              <a:t>25 Stati Membri e 86 tra aziende e associazioni;</a:t>
            </a:r>
          </a:p>
          <a:p>
            <a:r>
              <a:rPr lang="it-IT" sz="2400" b="1" dirty="0"/>
              <a:t>H2IT ha partecipato e firmato l’</a:t>
            </a:r>
            <a:r>
              <a:rPr lang="it-IT" sz="2400" b="1" dirty="0" err="1"/>
              <a:t>Hydrogen</a:t>
            </a:r>
            <a:r>
              <a:rPr lang="it-IT" sz="2400" b="1" dirty="0"/>
              <a:t> </a:t>
            </a:r>
            <a:r>
              <a:rPr lang="it-IT" sz="2400" b="1" dirty="0" err="1"/>
              <a:t>Initiative</a:t>
            </a:r>
            <a:r>
              <a:rPr lang="it-IT" sz="2400" b="1" dirty="0"/>
              <a:t> su invito del Ministero dello Sviluppo </a:t>
            </a:r>
            <a:r>
              <a:rPr lang="it-IT" sz="2400" b="1" dirty="0" smtClean="0"/>
              <a:t>Economico</a:t>
            </a:r>
            <a:r>
              <a:rPr lang="it-IT" sz="2400" dirty="0" smtClean="0"/>
              <a:t>.</a:t>
            </a:r>
            <a:endParaRPr lang="it-IT" sz="2400" dirty="0"/>
          </a:p>
        </p:txBody>
      </p:sp>
      <p:sp>
        <p:nvSpPr>
          <p:cNvPr id="4" name="Segnaposto piè di pagina 3"/>
          <p:cNvSpPr>
            <a:spLocks noGrp="1"/>
          </p:cNvSpPr>
          <p:nvPr>
            <p:ph type="ftr" sz="quarter" idx="11"/>
          </p:nvPr>
        </p:nvSpPr>
        <p:spPr/>
        <p:txBody>
          <a:bodyPr/>
          <a:lstStyle/>
          <a:p>
            <a:r>
              <a:rPr lang="it-IT" dirty="0" smtClean="0"/>
              <a:t>H2IT-Associazione Italiana Idrogeno e Celle a Combustibile</a:t>
            </a:r>
            <a:endParaRPr lang="en-GB" dirty="0"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pPr/>
              <a:t>10</a:t>
            </a:fld>
            <a:endParaRPr lang="en-GB"/>
          </a:p>
        </p:txBody>
      </p:sp>
      <p:sp>
        <p:nvSpPr>
          <p:cNvPr id="8" name="Rettangolo 7"/>
          <p:cNvSpPr/>
          <p:nvPr/>
        </p:nvSpPr>
        <p:spPr>
          <a:xfrm>
            <a:off x="1506865" y="3827215"/>
            <a:ext cx="242374" cy="369332"/>
          </a:xfrm>
          <a:prstGeom prst="rect">
            <a:avLst/>
          </a:prstGeom>
        </p:spPr>
        <p:txBody>
          <a:bodyPr wrap="none">
            <a:spAutoFit/>
          </a:bodyPr>
          <a:lstStyle/>
          <a:p>
            <a:r>
              <a:rPr lang="it-IT" dirty="0" smtClean="0"/>
              <a:t>.</a:t>
            </a:r>
            <a:endParaRPr lang="it-IT" dirty="0"/>
          </a:p>
        </p:txBody>
      </p:sp>
    </p:spTree>
    <p:extLst>
      <p:ext uri="{BB962C8B-B14F-4D97-AF65-F5344CB8AC3E}">
        <p14:creationId xmlns:p14="http://schemas.microsoft.com/office/powerpoint/2010/main" val="149293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sz="1400" b="1" smtClean="0"/>
              <a:t>H2IT</a:t>
            </a:r>
            <a:r>
              <a:rPr lang="it-IT" smtClean="0"/>
              <a:t>-Associazione Italiana per l'Idrogeno e le Celle a Combustibile</a:t>
            </a:r>
            <a:endParaRPr lang="en-GB" dirty="0"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t>11</a:t>
            </a:fld>
            <a:endParaRPr lang="en-GB"/>
          </a:p>
        </p:txBody>
      </p:sp>
      <p:sp>
        <p:nvSpPr>
          <p:cNvPr id="9" name="Segnaposto contenuto 8"/>
          <p:cNvSpPr>
            <a:spLocks noGrp="1"/>
          </p:cNvSpPr>
          <p:nvPr>
            <p:ph idx="1"/>
          </p:nvPr>
        </p:nvSpPr>
        <p:spPr>
          <a:xfrm>
            <a:off x="245075" y="1748801"/>
            <a:ext cx="10667763" cy="923330"/>
          </a:xfrm>
          <a:prstGeom prst="rect">
            <a:avLst/>
          </a:prstGeom>
        </p:spPr>
        <p:txBody>
          <a:bodyPr wrap="square">
            <a:spAutoFit/>
          </a:bodyPr>
          <a:lstStyle/>
          <a:p>
            <a:pPr marL="0" indent="0" algn="ctr">
              <a:buNone/>
            </a:pPr>
            <a:r>
              <a:rPr lang="en-US" sz="2000" i="1" dirty="0" smtClean="0">
                <a:solidFill>
                  <a:srgbClr val="000000"/>
                </a:solidFill>
                <a:latin typeface="Corbel" panose="020B0503020204020204" pitchFamily="34" charset="0"/>
              </a:rPr>
              <a:t>“</a:t>
            </a:r>
            <a:r>
              <a:rPr lang="en-US" sz="2000" i="1" dirty="0" smtClean="0">
                <a:solidFill>
                  <a:srgbClr val="000000"/>
                </a:solidFill>
                <a:effectLst>
                  <a:outerShdw blurRad="38100" dist="38100" dir="2700000" algn="tl">
                    <a:srgbClr val="000000">
                      <a:alpha val="43137"/>
                    </a:srgbClr>
                  </a:outerShdw>
                </a:effectLst>
                <a:latin typeface="Corbel" panose="020B0503020204020204" pitchFamily="34" charset="0"/>
              </a:rPr>
              <a:t>We</a:t>
            </a:r>
            <a:r>
              <a:rPr lang="en-US" sz="2000" i="1" dirty="0">
                <a:solidFill>
                  <a:srgbClr val="000000"/>
                </a:solidFill>
                <a:effectLst>
                  <a:outerShdw blurRad="38100" dist="38100" dir="2700000" algn="tl">
                    <a:srgbClr val="000000">
                      <a:alpha val="43137"/>
                    </a:srgbClr>
                  </a:outerShdw>
                </a:effectLst>
                <a:latin typeface="Corbel" panose="020B0503020204020204" pitchFamily="34" charset="0"/>
              </a:rPr>
              <a:t>, the signatories of this initiative, gathered in Linz, Austria, on </a:t>
            </a:r>
            <a:r>
              <a:rPr lang="en-US" sz="2000" i="1" dirty="0" smtClean="0">
                <a:solidFill>
                  <a:srgbClr val="000000"/>
                </a:solidFill>
                <a:effectLst>
                  <a:outerShdw blurRad="38100" dist="38100" dir="2700000" algn="tl">
                    <a:srgbClr val="000000">
                      <a:alpha val="43137"/>
                    </a:srgbClr>
                  </a:outerShdw>
                </a:effectLst>
                <a:latin typeface="Corbel" panose="020B0503020204020204" pitchFamily="34" charset="0"/>
              </a:rPr>
              <a:t>the 17</a:t>
            </a:r>
            <a:r>
              <a:rPr lang="en-US" sz="2000" i="1" baseline="30000" dirty="0" smtClean="0">
                <a:solidFill>
                  <a:srgbClr val="000000"/>
                </a:solidFill>
                <a:effectLst>
                  <a:outerShdw blurRad="38100" dist="38100" dir="2700000" algn="tl">
                    <a:srgbClr val="000000">
                      <a:alpha val="43137"/>
                    </a:srgbClr>
                  </a:outerShdw>
                </a:effectLst>
                <a:latin typeface="Corbel" panose="020B0503020204020204" pitchFamily="34" charset="0"/>
              </a:rPr>
              <a:t>th</a:t>
            </a:r>
            <a:r>
              <a:rPr lang="en-US" sz="2000" i="1" dirty="0" smtClean="0">
                <a:solidFill>
                  <a:srgbClr val="000000"/>
                </a:solidFill>
                <a:effectLst>
                  <a:outerShdw blurRad="38100" dist="38100" dir="2700000" algn="tl">
                    <a:srgbClr val="000000">
                      <a:alpha val="43137"/>
                    </a:srgbClr>
                  </a:outerShdw>
                </a:effectLst>
                <a:latin typeface="Corbel" panose="020B0503020204020204" pitchFamily="34" charset="0"/>
              </a:rPr>
              <a:t> and the 18</a:t>
            </a:r>
            <a:r>
              <a:rPr lang="en-US" sz="2000" i="1" baseline="30000" dirty="0" smtClean="0">
                <a:solidFill>
                  <a:srgbClr val="000000"/>
                </a:solidFill>
                <a:effectLst>
                  <a:outerShdw blurRad="38100" dist="38100" dir="2700000" algn="tl">
                    <a:srgbClr val="000000">
                      <a:alpha val="43137"/>
                    </a:srgbClr>
                  </a:outerShdw>
                </a:effectLst>
                <a:latin typeface="Corbel" panose="020B0503020204020204" pitchFamily="34" charset="0"/>
              </a:rPr>
              <a:t>th</a:t>
            </a:r>
            <a:r>
              <a:rPr lang="en-US" sz="2000" i="1" dirty="0" smtClean="0">
                <a:solidFill>
                  <a:srgbClr val="000000"/>
                </a:solidFill>
                <a:effectLst>
                  <a:outerShdw blurRad="38100" dist="38100" dir="2700000" algn="tl">
                    <a:srgbClr val="000000">
                      <a:alpha val="43137"/>
                    </a:srgbClr>
                  </a:outerShdw>
                </a:effectLst>
                <a:latin typeface="Corbel" panose="020B0503020204020204" pitchFamily="34" charset="0"/>
              </a:rPr>
              <a:t> of September, </a:t>
            </a:r>
            <a:r>
              <a:rPr lang="en-US" sz="2000" i="1" dirty="0">
                <a:solidFill>
                  <a:srgbClr val="000000"/>
                </a:solidFill>
                <a:effectLst>
                  <a:outerShdw blurRad="38100" dist="38100" dir="2700000" algn="tl">
                    <a:srgbClr val="000000">
                      <a:alpha val="43137"/>
                    </a:srgbClr>
                  </a:outerShdw>
                </a:effectLst>
                <a:latin typeface="Corbel" panose="020B0503020204020204" pitchFamily="34" charset="0"/>
              </a:rPr>
              <a:t>collectively aim to </a:t>
            </a:r>
            <a:r>
              <a:rPr lang="en-US" sz="2000" i="1" dirty="0" err="1">
                <a:solidFill>
                  <a:srgbClr val="000000"/>
                </a:solidFill>
                <a:effectLst>
                  <a:outerShdw blurRad="38100" dist="38100" dir="2700000" algn="tl">
                    <a:srgbClr val="000000">
                      <a:alpha val="43137"/>
                    </a:srgbClr>
                  </a:outerShdw>
                </a:effectLst>
                <a:latin typeface="Corbel" panose="020B0503020204020204" pitchFamily="34" charset="0"/>
              </a:rPr>
              <a:t>maximise</a:t>
            </a:r>
            <a:r>
              <a:rPr lang="en-US" sz="2000" i="1" dirty="0">
                <a:solidFill>
                  <a:srgbClr val="000000"/>
                </a:solidFill>
                <a:effectLst>
                  <a:outerShdw blurRad="38100" dist="38100" dir="2700000" algn="tl">
                    <a:srgbClr val="000000">
                      <a:alpha val="43137"/>
                    </a:srgbClr>
                  </a:outerShdw>
                </a:effectLst>
                <a:latin typeface="Corbel" panose="020B0503020204020204" pitchFamily="34" charset="0"/>
              </a:rPr>
              <a:t> the great potentials of sustainable hydrogen technology for the </a:t>
            </a:r>
            <a:r>
              <a:rPr lang="en-US" sz="2000" i="1" dirty="0" err="1">
                <a:solidFill>
                  <a:srgbClr val="000000"/>
                </a:solidFill>
                <a:effectLst>
                  <a:outerShdw blurRad="38100" dist="38100" dir="2700000" algn="tl">
                    <a:srgbClr val="000000">
                      <a:alpha val="43137"/>
                    </a:srgbClr>
                  </a:outerShdw>
                </a:effectLst>
                <a:latin typeface="Corbel" panose="020B0503020204020204" pitchFamily="34" charset="0"/>
              </a:rPr>
              <a:t>decarbonisation</a:t>
            </a:r>
            <a:r>
              <a:rPr lang="en-US" sz="2000" i="1" dirty="0">
                <a:solidFill>
                  <a:srgbClr val="000000"/>
                </a:solidFill>
                <a:effectLst>
                  <a:outerShdw blurRad="38100" dist="38100" dir="2700000" algn="tl">
                    <a:srgbClr val="000000">
                      <a:alpha val="43137"/>
                    </a:srgbClr>
                  </a:outerShdw>
                </a:effectLst>
                <a:latin typeface="Corbel" panose="020B0503020204020204" pitchFamily="34" charset="0"/>
              </a:rPr>
              <a:t> of multiple sectors, the energy system and for the long-term energy security of the </a:t>
            </a:r>
            <a:r>
              <a:rPr lang="en-US" sz="2000" i="1" dirty="0" smtClean="0">
                <a:solidFill>
                  <a:srgbClr val="000000"/>
                </a:solidFill>
                <a:effectLst>
                  <a:outerShdw blurRad="38100" dist="38100" dir="2700000" algn="tl">
                    <a:srgbClr val="000000">
                      <a:alpha val="43137"/>
                    </a:srgbClr>
                  </a:outerShdw>
                </a:effectLst>
                <a:latin typeface="Corbel" panose="020B0503020204020204" pitchFamily="34" charset="0"/>
              </a:rPr>
              <a:t>EU</a:t>
            </a:r>
            <a:r>
              <a:rPr lang="en-US" sz="2000" dirty="0" smtClean="0">
                <a:solidFill>
                  <a:srgbClr val="000000"/>
                </a:solidFill>
                <a:latin typeface="Corbel" panose="020B0503020204020204" pitchFamily="34" charset="0"/>
              </a:rPr>
              <a:t>”</a:t>
            </a:r>
            <a:endParaRPr lang="it-IT" sz="2000" dirty="0"/>
          </a:p>
        </p:txBody>
      </p:sp>
      <p:sp>
        <p:nvSpPr>
          <p:cNvPr id="11" name="Titolo 1"/>
          <p:cNvSpPr>
            <a:spLocks noGrp="1"/>
          </p:cNvSpPr>
          <p:nvPr>
            <p:ph type="title"/>
          </p:nvPr>
        </p:nvSpPr>
        <p:spPr>
          <a:xfrm>
            <a:off x="245075" y="192131"/>
            <a:ext cx="10263029" cy="1325563"/>
          </a:xfrm>
        </p:spPr>
        <p:txBody>
          <a:bodyPr>
            <a:normAutofit fontScale="90000"/>
          </a:bodyPr>
          <a:lstStyle/>
          <a:p>
            <a:r>
              <a:rPr lang="en-US" sz="3600" dirty="0" smtClean="0"/>
              <a:t>H2IT IN AZIONE: </a:t>
            </a:r>
            <a:r>
              <a:rPr lang="en-US" dirty="0" smtClean="0"/>
              <a:t/>
            </a:r>
            <a:br>
              <a:rPr lang="en-US" dirty="0" smtClean="0"/>
            </a:br>
            <a:r>
              <a:rPr lang="en-US" sz="3100" dirty="0" smtClean="0"/>
              <a:t>HIGH-LEVEL CONFERENCE “CHARGE FOR CHANGE: INNOVATIVE TECHNOLOGIES FOR ENERGY-INTENSIVE INDUSTRIES”</a:t>
            </a:r>
            <a:endParaRPr lang="it-IT" sz="3600" dirty="0"/>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38" y="2767469"/>
            <a:ext cx="9653666" cy="3941454"/>
          </a:xfrm>
          <a:prstGeom prst="rect">
            <a:avLst/>
          </a:prstGeom>
        </p:spPr>
      </p:pic>
    </p:spTree>
    <p:extLst>
      <p:ext uri="{BB962C8B-B14F-4D97-AF65-F5344CB8AC3E}">
        <p14:creationId xmlns:p14="http://schemas.microsoft.com/office/powerpoint/2010/main" val="2617084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L’ITALIA E L’HYDROGEN INITIATIVE:</a:t>
            </a:r>
            <a:br>
              <a:rPr lang="it-IT" dirty="0" smtClean="0"/>
            </a:br>
            <a:r>
              <a:rPr lang="it-IT" dirty="0" smtClean="0"/>
              <a:t>Gli obiettivi principali</a:t>
            </a:r>
            <a:endParaRPr lang="it-IT" dirty="0"/>
          </a:p>
        </p:txBody>
      </p:sp>
      <p:sp>
        <p:nvSpPr>
          <p:cNvPr id="9" name="Rectangle 4">
            <a:extLst>
              <a:ext uri="{FF2B5EF4-FFF2-40B4-BE49-F238E27FC236}">
                <a16:creationId xmlns:a16="http://schemas.microsoft.com/office/drawing/2014/main" id="{34B8C996-272E-4D87-B835-2F86A2A7099E}"/>
              </a:ext>
            </a:extLst>
          </p:cNvPr>
          <p:cNvSpPr>
            <a:spLocks noGrp="1"/>
          </p:cNvSpPr>
          <p:nvPr>
            <p:ph idx="1"/>
          </p:nvPr>
        </p:nvSpPr>
        <p:spPr>
          <a:xfrm>
            <a:off x="245076" y="1332764"/>
            <a:ext cx="10515600" cy="4351338"/>
          </a:xfrm>
        </p:spPr>
        <p:txBody>
          <a:bodyPr>
            <a:noAutofit/>
          </a:bodyPr>
          <a:lstStyle/>
          <a:p>
            <a:r>
              <a:rPr lang="it-IT" sz="2200" dirty="0" smtClean="0"/>
              <a:t>Favorire il </a:t>
            </a:r>
            <a:r>
              <a:rPr lang="it-IT" sz="2200" b="1" dirty="0" smtClean="0"/>
              <a:t>collegamento</a:t>
            </a:r>
            <a:r>
              <a:rPr lang="it-IT" sz="2200" dirty="0" smtClean="0"/>
              <a:t> promettente </a:t>
            </a:r>
            <a:r>
              <a:rPr lang="it-IT" sz="2200" b="1" dirty="0" smtClean="0"/>
              <a:t>tra elettricità, industria e settori della mobilità</a:t>
            </a:r>
            <a:r>
              <a:rPr lang="it-IT" sz="2200" dirty="0" smtClean="0"/>
              <a:t>, aprendo nuove finestre di opportunità in termini di flessibilità energetica, disponibilità, sicurezza, nonché maggiore efficienza e convenienza economica nella transizione energetica, contribuendo alla </a:t>
            </a:r>
            <a:r>
              <a:rPr lang="it-IT" sz="2200" dirty="0" err="1" smtClean="0"/>
              <a:t>decarbonizzazione</a:t>
            </a:r>
            <a:r>
              <a:rPr lang="it-IT" sz="2200" dirty="0" smtClean="0"/>
              <a:t> dell'economia; </a:t>
            </a:r>
          </a:p>
          <a:p>
            <a:r>
              <a:rPr lang="it-IT" sz="2200" b="1" dirty="0" smtClean="0"/>
              <a:t>integrare l'idrogeno sostenibile nelle reti gas </a:t>
            </a:r>
            <a:r>
              <a:rPr lang="it-IT" sz="2200" dirty="0" smtClean="0"/>
              <a:t>per contribuire in modo sostanziale a </a:t>
            </a:r>
            <a:r>
              <a:rPr lang="it-IT" sz="2200" dirty="0" err="1" smtClean="0"/>
              <a:t>decarbonizzare</a:t>
            </a:r>
            <a:r>
              <a:rPr lang="it-IT" sz="2200" dirty="0" smtClean="0"/>
              <a:t> i settori del riscaldamento e del raffrescamento, nonché a ridurre le importazioni di gas naturale, migliorando l'uso efficiente dell’energia rinnovabile;</a:t>
            </a:r>
          </a:p>
          <a:p>
            <a:r>
              <a:rPr lang="it-IT" sz="2200" b="1" dirty="0" smtClean="0"/>
              <a:t>esplorare la conversione </a:t>
            </a:r>
            <a:r>
              <a:rPr lang="it-IT" sz="2200" dirty="0" smtClean="0"/>
              <a:t>più efficace </a:t>
            </a:r>
            <a:r>
              <a:rPr lang="it-IT" sz="2200" b="1" dirty="0" smtClean="0"/>
              <a:t>dell'idrogeno sostenibile in metano sintetico </a:t>
            </a:r>
            <a:r>
              <a:rPr lang="it-IT" sz="2200" dirty="0" smtClean="0"/>
              <a:t>e altri combustibili rinnovabili;</a:t>
            </a:r>
          </a:p>
          <a:p>
            <a:r>
              <a:rPr lang="it-IT" sz="2200" b="1" dirty="0" smtClean="0"/>
              <a:t>applicare tale tecnologie nelle industrie convenzionali</a:t>
            </a:r>
            <a:r>
              <a:rPr lang="it-IT" sz="2200" dirty="0" smtClean="0"/>
              <a:t>, sostituendo eventualmente i processi ad alta intensità di carbonio;</a:t>
            </a:r>
          </a:p>
          <a:p>
            <a:r>
              <a:rPr lang="it-IT" sz="2200" dirty="0" smtClean="0"/>
              <a:t>supportare l'applicazione dell'</a:t>
            </a:r>
            <a:r>
              <a:rPr lang="it-IT" sz="2200" b="1" dirty="0" smtClean="0"/>
              <a:t>idrogeno nei trasporti e nella mobilità</a:t>
            </a:r>
            <a:r>
              <a:rPr lang="it-IT" sz="2200" dirty="0" smtClean="0"/>
              <a:t>;</a:t>
            </a:r>
          </a:p>
          <a:p>
            <a:r>
              <a:rPr lang="it-IT" sz="2200" b="1" dirty="0" smtClean="0"/>
              <a:t>creare l'infrastruttura di rifornimento </a:t>
            </a:r>
            <a:r>
              <a:rPr lang="it-IT" sz="2200" dirty="0" smtClean="0"/>
              <a:t>necessaria per aumentare la domanda di idrogeno</a:t>
            </a:r>
            <a:endParaRPr lang="it-IT" sz="2200" dirty="0"/>
          </a:p>
        </p:txBody>
      </p:sp>
      <p:sp>
        <p:nvSpPr>
          <p:cNvPr id="4" name="Segnaposto piè di pagina 3"/>
          <p:cNvSpPr>
            <a:spLocks noGrp="1"/>
          </p:cNvSpPr>
          <p:nvPr>
            <p:ph type="ftr" sz="quarter" idx="11"/>
          </p:nvPr>
        </p:nvSpPr>
        <p:spPr/>
        <p:txBody>
          <a:bodyPr/>
          <a:lstStyle/>
          <a:p>
            <a:r>
              <a:rPr lang="it-IT"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pPr/>
              <a:t>12</a:t>
            </a:fld>
            <a:endParaRPr lang="en-GB"/>
          </a:p>
        </p:txBody>
      </p:sp>
      <p:sp>
        <p:nvSpPr>
          <p:cNvPr id="8" name="Rettangolo 7"/>
          <p:cNvSpPr/>
          <p:nvPr/>
        </p:nvSpPr>
        <p:spPr>
          <a:xfrm>
            <a:off x="1506865" y="3827215"/>
            <a:ext cx="242374" cy="369332"/>
          </a:xfrm>
          <a:prstGeom prst="rect">
            <a:avLst/>
          </a:prstGeom>
        </p:spPr>
        <p:txBody>
          <a:bodyPr wrap="none">
            <a:spAutoFit/>
          </a:bodyPr>
          <a:lstStyle/>
          <a:p>
            <a:r>
              <a:rPr lang="it-IT" dirty="0" smtClean="0"/>
              <a:t>.</a:t>
            </a:r>
            <a:endParaRPr lang="it-IT" dirty="0"/>
          </a:p>
        </p:txBody>
      </p:sp>
    </p:spTree>
    <p:extLst>
      <p:ext uri="{BB962C8B-B14F-4D97-AF65-F5344CB8AC3E}">
        <p14:creationId xmlns:p14="http://schemas.microsoft.com/office/powerpoint/2010/main" val="203978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076" y="192131"/>
            <a:ext cx="10023186" cy="1325563"/>
          </a:xfrm>
        </p:spPr>
        <p:txBody>
          <a:bodyPr/>
          <a:lstStyle/>
          <a:p>
            <a:r>
              <a:rPr lang="it-IT" dirty="0" smtClean="0"/>
              <a:t>LE SCELTE ENERGETICHE DELL’EUROPA E UN NUOVO PARADIGMA PER L’ENERGIA </a:t>
            </a:r>
            <a:endParaRPr lang="it-IT" dirty="0"/>
          </a:p>
        </p:txBody>
      </p:sp>
      <p:sp>
        <p:nvSpPr>
          <p:cNvPr id="3" name="Segnaposto contenuto 2"/>
          <p:cNvSpPr>
            <a:spLocks noGrp="1"/>
          </p:cNvSpPr>
          <p:nvPr>
            <p:ph idx="1"/>
          </p:nvPr>
        </p:nvSpPr>
        <p:spPr/>
        <p:txBody>
          <a:bodyPr>
            <a:normAutofit fontScale="77500" lnSpcReduction="20000"/>
          </a:bodyPr>
          <a:lstStyle/>
          <a:p>
            <a:pPr marL="0" indent="0">
              <a:buNone/>
            </a:pPr>
            <a:r>
              <a:rPr lang="it-IT" dirty="0" smtClean="0"/>
              <a:t>Il quadro per il clima e l’energia 2030:</a:t>
            </a:r>
          </a:p>
          <a:p>
            <a:r>
              <a:rPr lang="it-IT" dirty="0" smtClean="0"/>
              <a:t> - 40% emissioni di gas a effetto serra (rispetto ai livelli del 1990)</a:t>
            </a:r>
          </a:p>
          <a:p>
            <a:r>
              <a:rPr lang="it-IT" dirty="0" smtClean="0"/>
              <a:t> + 27%  energie rinnovabili</a:t>
            </a:r>
          </a:p>
          <a:p>
            <a:r>
              <a:rPr lang="it-IT" dirty="0" smtClean="0"/>
              <a:t> + 27%  efficienza energetica</a:t>
            </a:r>
          </a:p>
          <a:p>
            <a:endParaRPr lang="it-IT" dirty="0" smtClean="0"/>
          </a:p>
          <a:p>
            <a:pPr marL="0" indent="0">
              <a:buNone/>
            </a:pPr>
            <a:r>
              <a:rPr lang="it-IT" dirty="0" smtClean="0"/>
              <a:t>Un'economia a basse emissioni di carbonio prevede che entro il 2050:</a:t>
            </a:r>
          </a:p>
          <a:p>
            <a:r>
              <a:rPr lang="it-IT" dirty="0" smtClean="0"/>
              <a:t> emissioni di gas a effetto serra - 80% rispetto ai livelli del 1990</a:t>
            </a:r>
          </a:p>
          <a:p>
            <a:r>
              <a:rPr lang="it-IT" dirty="0" smtClean="0"/>
              <a:t> tutti i settori diano il loro contributo</a:t>
            </a:r>
          </a:p>
          <a:p>
            <a:r>
              <a:rPr lang="it-IT" dirty="0" smtClean="0"/>
              <a:t> la transizione sia fattibile ed economicamente abbordabile.</a:t>
            </a:r>
          </a:p>
          <a:p>
            <a:endParaRPr lang="it-IT" dirty="0"/>
          </a:p>
        </p:txBody>
      </p:sp>
      <p:sp>
        <p:nvSpPr>
          <p:cNvPr id="4" name="Segnaposto piè di pagina 3"/>
          <p:cNvSpPr>
            <a:spLocks noGrp="1"/>
          </p:cNvSpPr>
          <p:nvPr>
            <p:ph type="ftr" sz="quarter" idx="11"/>
          </p:nvPr>
        </p:nvSpPr>
        <p:spPr/>
        <p:txBody>
          <a:bodyPr/>
          <a:lstStyle/>
          <a:p>
            <a:r>
              <a:rPr lang="it-IT"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pPr/>
              <a:t>13</a:t>
            </a:fld>
            <a:endParaRPr lang="en-GB"/>
          </a:p>
        </p:txBody>
      </p:sp>
    </p:spTree>
    <p:extLst>
      <p:ext uri="{BB962C8B-B14F-4D97-AF65-F5344CB8AC3E}">
        <p14:creationId xmlns:p14="http://schemas.microsoft.com/office/powerpoint/2010/main" val="311589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075" y="192131"/>
            <a:ext cx="9627587" cy="1325563"/>
          </a:xfrm>
        </p:spPr>
        <p:txBody>
          <a:bodyPr/>
          <a:lstStyle/>
          <a:p>
            <a:r>
              <a:rPr lang="it-IT" dirty="0" smtClean="0"/>
              <a:t>IL RUOLO DEL VETTORE ENERGETICO IDROGENO</a:t>
            </a:r>
            <a:endParaRPr lang="it-IT" dirty="0"/>
          </a:p>
        </p:txBody>
      </p:sp>
      <p:sp>
        <p:nvSpPr>
          <p:cNvPr id="6" name="Rectangle 4">
            <a:extLst>
              <a:ext uri="{FF2B5EF4-FFF2-40B4-BE49-F238E27FC236}">
                <a16:creationId xmlns:a16="http://schemas.microsoft.com/office/drawing/2014/main" id="{34B8C996-272E-4D87-B835-2F86A2A7099E}"/>
              </a:ext>
            </a:extLst>
          </p:cNvPr>
          <p:cNvSpPr>
            <a:spLocks noGrp="1"/>
          </p:cNvSpPr>
          <p:nvPr>
            <p:ph idx="1"/>
          </p:nvPr>
        </p:nvSpPr>
        <p:spPr>
          <a:xfrm>
            <a:off x="499909" y="1314087"/>
            <a:ext cx="10515600" cy="4351338"/>
          </a:xfrm>
        </p:spPr>
        <p:txBody>
          <a:bodyPr>
            <a:normAutofit/>
          </a:bodyPr>
          <a:lstStyle/>
          <a:p>
            <a:r>
              <a:rPr lang="it-IT" sz="2000" dirty="0">
                <a:latin typeface="Verdana" panose="020B0604030504040204" pitchFamily="34" charset="0"/>
              </a:rPr>
              <a:t>«Un VETTORE ENERGETICO è un composto in grado di veicolare l’energia da una forma all’altra. Si parla di VETTORE e non di fonte ENERGETICA tutte le volte che il composto a cui ci si sta riferendo deve essere prodotto e raccolto a partire da una forma di energia precedente.» (</a:t>
            </a:r>
            <a:r>
              <a:rPr lang="en-US" sz="2000" dirty="0" err="1">
                <a:latin typeface="Verdana" panose="020B0604030504040204" pitchFamily="34" charset="0"/>
              </a:rPr>
              <a:t>wikipedia</a:t>
            </a:r>
            <a:r>
              <a:rPr lang="it-IT" sz="2000" dirty="0">
                <a:latin typeface="Verdana" panose="020B0604030504040204" pitchFamily="34" charset="0"/>
              </a:rPr>
              <a:t>)</a:t>
            </a:r>
          </a:p>
        </p:txBody>
      </p:sp>
      <p:sp>
        <p:nvSpPr>
          <p:cNvPr id="4" name="Segnaposto piè di pagina 3"/>
          <p:cNvSpPr>
            <a:spLocks noGrp="1"/>
          </p:cNvSpPr>
          <p:nvPr>
            <p:ph type="ftr" sz="quarter" idx="11"/>
          </p:nvPr>
        </p:nvSpPr>
        <p:spPr/>
        <p:txBody>
          <a:bodyPr/>
          <a:lstStyle/>
          <a:p>
            <a:r>
              <a:rPr lang="it-IT"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pPr/>
              <a:t>14</a:t>
            </a:fld>
            <a:endParaRPr lang="en-GB"/>
          </a:p>
        </p:txBody>
      </p:sp>
      <p:pic>
        <p:nvPicPr>
          <p:cNvPr id="53" name="Immagine 52"/>
          <p:cNvPicPr>
            <a:picLocks noChangeAspect="1"/>
          </p:cNvPicPr>
          <p:nvPr/>
        </p:nvPicPr>
        <p:blipFill>
          <a:blip r:embed="rId3"/>
          <a:stretch>
            <a:fillRect/>
          </a:stretch>
        </p:blipFill>
        <p:spPr>
          <a:xfrm>
            <a:off x="2596978" y="3356519"/>
            <a:ext cx="8116578" cy="2835087"/>
          </a:xfrm>
          <a:prstGeom prst="rect">
            <a:avLst/>
          </a:prstGeom>
        </p:spPr>
      </p:pic>
      <p:sp>
        <p:nvSpPr>
          <p:cNvPr id="54" name="Rectangle 4">
            <a:extLst>
              <a:ext uri="{FF2B5EF4-FFF2-40B4-BE49-F238E27FC236}">
                <a16:creationId xmlns:a16="http://schemas.microsoft.com/office/drawing/2014/main" id="{34B8C996-272E-4D87-B835-2F86A2A7099E}"/>
              </a:ext>
            </a:extLst>
          </p:cNvPr>
          <p:cNvSpPr txBox="1">
            <a:spLocks/>
          </p:cNvSpPr>
          <p:nvPr/>
        </p:nvSpPr>
        <p:spPr>
          <a:xfrm>
            <a:off x="621351" y="2624809"/>
            <a:ext cx="9889332" cy="6463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1000"/>
              </a:spcBef>
              <a:buFontTx/>
              <a:buBlip>
                <a:blip r:embed="rId4"/>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r>
              <a:rPr lang="it-IT" sz="2000" dirty="0" smtClean="0">
                <a:latin typeface="Verdana" panose="020B0604030504040204" pitchFamily="34" charset="0"/>
              </a:rPr>
              <a:t>L'idrogeno è un </a:t>
            </a:r>
            <a:r>
              <a:rPr lang="it-IT" sz="2000" dirty="0" smtClean="0">
                <a:effectLst>
                  <a:outerShdw blurRad="38100" dist="38100" dir="2700000" algn="tl">
                    <a:srgbClr val="000000">
                      <a:alpha val="43137"/>
                    </a:srgbClr>
                  </a:outerShdw>
                </a:effectLst>
                <a:latin typeface="Verdana" panose="020B0604030504040204" pitchFamily="34" charset="0"/>
              </a:rPr>
              <a:t>vettore energetico flessibile</a:t>
            </a:r>
            <a:r>
              <a:rPr lang="it-IT" sz="2000" dirty="0" smtClean="0">
                <a:latin typeface="Verdana" panose="020B0604030504040204" pitchFamily="34" charset="0"/>
              </a:rPr>
              <a:t>, con potenziali applicazioni in tutti i settori dell'energia</a:t>
            </a:r>
            <a:r>
              <a:rPr lang="it-IT" sz="2000" dirty="0" smtClean="0"/>
              <a:t>. </a:t>
            </a:r>
            <a:endParaRPr lang="it-IT" sz="2000" dirty="0" smtClean="0">
              <a:latin typeface="Verdana" panose="020B0604030504040204" pitchFamily="34" charset="0"/>
            </a:endParaRPr>
          </a:p>
        </p:txBody>
      </p:sp>
      <p:sp>
        <p:nvSpPr>
          <p:cNvPr id="57" name="Freccia curva 56"/>
          <p:cNvSpPr/>
          <p:nvPr/>
        </p:nvSpPr>
        <p:spPr>
          <a:xfrm rot="10800000" flipH="1">
            <a:off x="1068177" y="3874641"/>
            <a:ext cx="1399719" cy="1462221"/>
          </a:xfrm>
          <a:prstGeom prst="bentArrow">
            <a:avLst>
              <a:gd name="adj1" fmla="val 15166"/>
              <a:gd name="adj2" fmla="val 24044"/>
              <a:gd name="adj3" fmla="val 25000"/>
              <a:gd name="adj4" fmla="val 43750"/>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70000"/>
              </a:lnSpc>
              <a:spcBef>
                <a:spcPts val="1000"/>
              </a:spcBef>
            </a:pPr>
            <a:endParaRPr lang="it-IT" sz="2000" dirty="0" smtClean="0">
              <a:solidFill>
                <a:schemeClr val="accent5">
                  <a:lumMod val="75000"/>
                </a:schemeClr>
              </a:solidFill>
            </a:endParaRPr>
          </a:p>
        </p:txBody>
      </p:sp>
      <p:sp>
        <p:nvSpPr>
          <p:cNvPr id="3" name="CasellaDiTesto 2"/>
          <p:cNvSpPr txBox="1"/>
          <p:nvPr/>
        </p:nvSpPr>
        <p:spPr>
          <a:xfrm>
            <a:off x="8462809" y="6191605"/>
            <a:ext cx="2379829" cy="261610"/>
          </a:xfrm>
          <a:prstGeom prst="rect">
            <a:avLst/>
          </a:prstGeom>
          <a:noFill/>
        </p:spPr>
        <p:txBody>
          <a:bodyPr wrap="square" rtlCol="0">
            <a:spAutoFit/>
          </a:bodyPr>
          <a:lstStyle/>
          <a:p>
            <a:r>
              <a:rPr lang="it-IT" sz="1100" dirty="0" smtClean="0"/>
              <a:t>FONTE: https</a:t>
            </a:r>
            <a:r>
              <a:rPr lang="it-IT" sz="1100" dirty="0"/>
              <a:t>://hydrogeneurope.eu/</a:t>
            </a:r>
          </a:p>
        </p:txBody>
      </p:sp>
    </p:spTree>
    <p:extLst>
      <p:ext uri="{BB962C8B-B14F-4D97-AF65-F5344CB8AC3E}">
        <p14:creationId xmlns:p14="http://schemas.microsoft.com/office/powerpoint/2010/main" val="2730550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076" y="192131"/>
            <a:ext cx="9984774" cy="1325563"/>
          </a:xfrm>
        </p:spPr>
        <p:txBody>
          <a:bodyPr>
            <a:normAutofit/>
          </a:bodyPr>
          <a:lstStyle/>
          <a:p>
            <a:r>
              <a:rPr lang="it-IT" dirty="0" smtClean="0"/>
              <a:t>CONCLUSIONI: </a:t>
            </a:r>
            <a:br>
              <a:rPr lang="it-IT" dirty="0" smtClean="0"/>
            </a:br>
            <a:r>
              <a:rPr lang="it-IT" sz="2700" dirty="0" smtClean="0"/>
              <a:t>Il </a:t>
            </a:r>
            <a:r>
              <a:rPr lang="it-IT" sz="2700" dirty="0"/>
              <a:t>ruolo dell’idrogeno nella transizione energetica e nella </a:t>
            </a:r>
            <a:r>
              <a:rPr lang="it-IT" sz="2700" dirty="0" smtClean="0"/>
              <a:t>mobilità</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L’idrogeno, riduce le emissioni di CO2 tutti i settori: trasporto, industria e generazione.</a:t>
            </a:r>
          </a:p>
          <a:p>
            <a:r>
              <a:rPr lang="it-IT" dirty="0" smtClean="0"/>
              <a:t>Facilita </a:t>
            </a:r>
            <a:r>
              <a:rPr lang="it-IT" dirty="0"/>
              <a:t>l’integrazione delle fonti rinnovabili non programmabili nel sistema </a:t>
            </a:r>
            <a:r>
              <a:rPr lang="it-IT" dirty="0" smtClean="0"/>
              <a:t>energetico.</a:t>
            </a:r>
            <a:endParaRPr lang="it-IT" dirty="0"/>
          </a:p>
          <a:p>
            <a:r>
              <a:rPr lang="it-IT" dirty="0" smtClean="0"/>
              <a:t>Garantisce </a:t>
            </a:r>
            <a:r>
              <a:rPr lang="it-IT" dirty="0"/>
              <a:t>la resilienza delle reti grazie alla possibilità di essere stoccato e riconvertito in energia aumentando quindi la flessibilità del sistema e la sicurezza energetica</a:t>
            </a:r>
          </a:p>
          <a:p>
            <a:r>
              <a:rPr lang="it-IT" dirty="0" smtClean="0"/>
              <a:t>Facilita </a:t>
            </a:r>
            <a:r>
              <a:rPr lang="it-IT" dirty="0"/>
              <a:t>la creazione di sinergie tra i settori, come quello del </a:t>
            </a:r>
            <a:r>
              <a:rPr lang="it-IT" dirty="0" smtClean="0"/>
              <a:t>metano</a:t>
            </a:r>
            <a:endParaRPr lang="it-IT" dirty="0"/>
          </a:p>
          <a:p>
            <a:r>
              <a:rPr lang="it-IT" dirty="0" smtClean="0"/>
              <a:t>Promuove </a:t>
            </a:r>
            <a:r>
              <a:rPr lang="it-IT" dirty="0"/>
              <a:t>la competitività: è un’opportunità per le industrie italiane per creare nuovi business e nuovi posti di </a:t>
            </a:r>
            <a:r>
              <a:rPr lang="it-IT" dirty="0" smtClean="0"/>
              <a:t>lavoro</a:t>
            </a:r>
            <a:endParaRPr lang="it-IT" dirty="0"/>
          </a:p>
        </p:txBody>
      </p:sp>
      <p:sp>
        <p:nvSpPr>
          <p:cNvPr id="4" name="Segnaposto piè di pagina 3"/>
          <p:cNvSpPr>
            <a:spLocks noGrp="1"/>
          </p:cNvSpPr>
          <p:nvPr>
            <p:ph type="ftr" sz="quarter" idx="11"/>
          </p:nvPr>
        </p:nvSpPr>
        <p:spPr/>
        <p:txBody>
          <a:bodyPr/>
          <a:lstStyle/>
          <a:p>
            <a:r>
              <a:rPr lang="it-IT"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pPr/>
              <a:t>15</a:t>
            </a:fld>
            <a:endParaRPr lang="en-GB"/>
          </a:p>
        </p:txBody>
      </p:sp>
    </p:spTree>
    <p:extLst>
      <p:ext uri="{BB962C8B-B14F-4D97-AF65-F5344CB8AC3E}">
        <p14:creationId xmlns:p14="http://schemas.microsoft.com/office/powerpoint/2010/main" val="1370316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sz="1400" b="1" smtClean="0"/>
              <a:t>H2IT-Associazione Italiana Idrogeno e Celle a Combustibile</a:t>
            </a:r>
            <a:endParaRPr lang="en-GB" smtClean="0"/>
          </a:p>
        </p:txBody>
      </p:sp>
      <p:sp>
        <p:nvSpPr>
          <p:cNvPr id="4" name="Segnaposto numero diapositiva 3"/>
          <p:cNvSpPr>
            <a:spLocks noGrp="1"/>
          </p:cNvSpPr>
          <p:nvPr>
            <p:ph type="sldNum" sz="quarter" idx="12"/>
          </p:nvPr>
        </p:nvSpPr>
        <p:spPr/>
        <p:txBody>
          <a:bodyPr/>
          <a:lstStyle/>
          <a:p>
            <a:fld id="{3A48C755-3759-4FC5-AA52-08E548DBBFD5}" type="slidenum">
              <a:rPr lang="en-GB" smtClean="0"/>
              <a:t>16</a:t>
            </a:fld>
            <a:endParaRPr lang="en-GB"/>
          </a:p>
        </p:txBody>
      </p:sp>
    </p:spTree>
    <p:extLst>
      <p:ext uri="{BB962C8B-B14F-4D97-AF65-F5344CB8AC3E}">
        <p14:creationId xmlns:p14="http://schemas.microsoft.com/office/powerpoint/2010/main" val="1963680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sagono 73"/>
          <p:cNvSpPr/>
          <p:nvPr/>
        </p:nvSpPr>
        <p:spPr>
          <a:xfrm>
            <a:off x="1386348" y="1934876"/>
            <a:ext cx="4623051" cy="3885769"/>
          </a:xfrm>
          <a:prstGeom prst="hexagon">
            <a:avLst/>
          </a:prstGeom>
          <a:solidFill>
            <a:srgbClr val="1F5FA0">
              <a:alpha val="0"/>
            </a:srgbClr>
          </a:solidFill>
          <a:ln w="92075">
            <a:solidFill>
              <a:srgbClr val="1F5F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6" name="Esagono 75"/>
          <p:cNvSpPr/>
          <p:nvPr/>
        </p:nvSpPr>
        <p:spPr>
          <a:xfrm>
            <a:off x="5458633" y="4819413"/>
            <a:ext cx="1608101" cy="1345477"/>
          </a:xfrm>
          <a:prstGeom prst="hexagon">
            <a:avLst/>
          </a:prstGeom>
          <a:solidFill>
            <a:srgbClr val="009242">
              <a:alpha val="0"/>
            </a:srgbClr>
          </a:solidFill>
          <a:ln w="92075">
            <a:solidFill>
              <a:srgbClr val="00924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5" name="Esagono 74"/>
          <p:cNvSpPr/>
          <p:nvPr/>
        </p:nvSpPr>
        <p:spPr>
          <a:xfrm>
            <a:off x="5774112" y="1563988"/>
            <a:ext cx="3753346" cy="3134768"/>
          </a:xfrm>
          <a:prstGeom prst="hexagon">
            <a:avLst/>
          </a:prstGeom>
          <a:solidFill>
            <a:srgbClr val="59A1B8">
              <a:alpha val="0"/>
            </a:srgbClr>
          </a:solidFill>
          <a:ln w="92075">
            <a:solidFill>
              <a:srgbClr val="59A1B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60" name="Immagin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439" y="3923850"/>
            <a:ext cx="1322321" cy="443732"/>
          </a:xfrm>
          <a:prstGeom prst="rect">
            <a:avLst/>
          </a:prstGeom>
        </p:spPr>
      </p:pic>
      <p:sp>
        <p:nvSpPr>
          <p:cNvPr id="33" name="Titolo 1"/>
          <p:cNvSpPr>
            <a:spLocks noGrp="1"/>
          </p:cNvSpPr>
          <p:nvPr>
            <p:ph type="title"/>
          </p:nvPr>
        </p:nvSpPr>
        <p:spPr/>
        <p:txBody>
          <a:bodyPr>
            <a:normAutofit fontScale="90000"/>
          </a:bodyPr>
          <a:lstStyle/>
          <a:p>
            <a:r>
              <a:rPr lang="it-IT" sz="3600" dirty="0" smtClean="0"/>
              <a:t>CHI SIAMO: </a:t>
            </a:r>
            <a:r>
              <a:rPr lang="it-IT" dirty="0" smtClean="0"/>
              <a:t/>
            </a:r>
            <a:br>
              <a:rPr lang="it-IT" dirty="0" smtClean="0"/>
            </a:br>
            <a:r>
              <a:rPr lang="it-IT" sz="2200" dirty="0" smtClean="0"/>
              <a:t>Siamo la voce dell’industria italiana e dei centri di ricerca italiani coinvolti nella filiera dell’idrogeno. Siamo attivi dal 2004 e attualmente contiamo 23 soci.</a:t>
            </a:r>
            <a:endParaRPr lang="it-IT" sz="2200"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dirty="0"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2</a:t>
            </a:fld>
            <a:endParaRPr lang="en-GB" dirty="0"/>
          </a:p>
        </p:txBody>
      </p:sp>
      <p:pic>
        <p:nvPicPr>
          <p:cNvPr id="51" name="Immagin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718" y="2727481"/>
            <a:ext cx="1635558" cy="625362"/>
          </a:xfrm>
          <a:prstGeom prst="rect">
            <a:avLst/>
          </a:prstGeom>
        </p:spPr>
      </p:pic>
      <p:pic>
        <p:nvPicPr>
          <p:cNvPr id="53" name="Immagin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3444" y="2109571"/>
            <a:ext cx="1234771" cy="617909"/>
          </a:xfrm>
          <a:prstGeom prst="rect">
            <a:avLst/>
          </a:prstGeom>
        </p:spPr>
      </p:pic>
      <p:pic>
        <p:nvPicPr>
          <p:cNvPr id="54" name="Immagine 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2910" y="5044119"/>
            <a:ext cx="934416" cy="591708"/>
          </a:xfrm>
          <a:prstGeom prst="rect">
            <a:avLst/>
          </a:prstGeom>
        </p:spPr>
      </p:pic>
      <p:pic>
        <p:nvPicPr>
          <p:cNvPr id="55" name="Immagin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9990" y="3636777"/>
            <a:ext cx="1167727" cy="625387"/>
          </a:xfrm>
          <a:prstGeom prst="rect">
            <a:avLst/>
          </a:prstGeom>
        </p:spPr>
      </p:pic>
      <p:pic>
        <p:nvPicPr>
          <p:cNvPr id="56" name="Immagin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02980" y="4901608"/>
            <a:ext cx="852407" cy="774094"/>
          </a:xfrm>
          <a:prstGeom prst="rect">
            <a:avLst/>
          </a:prstGeom>
        </p:spPr>
      </p:pic>
      <p:pic>
        <p:nvPicPr>
          <p:cNvPr id="57" name="Immagin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2176" y="2204150"/>
            <a:ext cx="1251015" cy="532311"/>
          </a:xfrm>
          <a:prstGeom prst="rect">
            <a:avLst/>
          </a:prstGeom>
        </p:spPr>
      </p:pic>
      <p:pic>
        <p:nvPicPr>
          <p:cNvPr id="58" name="Immagine 5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5271" y="4473999"/>
            <a:ext cx="534988" cy="375206"/>
          </a:xfrm>
          <a:prstGeom prst="rect">
            <a:avLst/>
          </a:prstGeom>
          <a:noFill/>
          <a:ln>
            <a:noFill/>
          </a:ln>
        </p:spPr>
      </p:pic>
      <p:pic>
        <p:nvPicPr>
          <p:cNvPr id="59" name="Immagin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6213" y="3244757"/>
            <a:ext cx="1648266" cy="451127"/>
          </a:xfrm>
          <a:prstGeom prst="rect">
            <a:avLst/>
          </a:prstGeom>
        </p:spPr>
      </p:pic>
      <p:pic>
        <p:nvPicPr>
          <p:cNvPr id="65" name="Immagine 6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35657" y="4203075"/>
            <a:ext cx="2060002" cy="381717"/>
          </a:xfrm>
          <a:prstGeom prst="rect">
            <a:avLst/>
          </a:prstGeom>
        </p:spPr>
      </p:pic>
      <p:pic>
        <p:nvPicPr>
          <p:cNvPr id="66" name="Immagine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69959" y="3253257"/>
            <a:ext cx="1324955" cy="293608"/>
          </a:xfrm>
          <a:prstGeom prst="rect">
            <a:avLst/>
          </a:prstGeom>
        </p:spPr>
      </p:pic>
      <p:pic>
        <p:nvPicPr>
          <p:cNvPr id="67" name="Immagine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28031" y="1798922"/>
            <a:ext cx="666883" cy="563969"/>
          </a:xfrm>
          <a:prstGeom prst="rect">
            <a:avLst/>
          </a:prstGeom>
        </p:spPr>
      </p:pic>
      <p:pic>
        <p:nvPicPr>
          <p:cNvPr id="69" name="Immagine 68"/>
          <p:cNvPicPr>
            <a:picLocks noChangeAspect="1"/>
          </p:cNvPicPr>
          <p:nvPr/>
        </p:nvPicPr>
        <p:blipFill>
          <a:blip r:embed="rId15" cstate="print">
            <a:extLst>
              <a:ext uri="{BEBA8EAE-BF5A-486C-A8C5-ECC9F3942E4B}">
                <a14:imgProps xmlns:a14="http://schemas.microsoft.com/office/drawing/2010/main">
                  <a14:imgLayer r:embed="rId16">
                    <a14:imgEffect>
                      <a14:backgroundRemoval t="0" b="98898" l="0" r="100000">
                        <a14:foregroundMark x1="19615" y1="18733" x2="19615" y2="18733"/>
                        <a14:foregroundMark x1="77058" y1="30028" x2="77058" y2="30028"/>
                        <a14:foregroundMark x1="86865" y1="22039" x2="86865" y2="22039"/>
                      </a14:backgroundRemoval>
                    </a14:imgEffect>
                  </a14:imgLayer>
                </a14:imgProps>
              </a:ext>
              <a:ext uri="{28A0092B-C50C-407E-A947-70E740481C1C}">
                <a14:useLocalDpi xmlns:a14="http://schemas.microsoft.com/office/drawing/2010/main" val="0"/>
              </a:ext>
            </a:extLst>
          </a:blip>
          <a:stretch>
            <a:fillRect/>
          </a:stretch>
        </p:blipFill>
        <p:spPr>
          <a:xfrm>
            <a:off x="8075511" y="2412980"/>
            <a:ext cx="969157" cy="615969"/>
          </a:xfrm>
          <a:prstGeom prst="rect">
            <a:avLst/>
          </a:prstGeom>
        </p:spPr>
      </p:pic>
      <p:pic>
        <p:nvPicPr>
          <p:cNvPr id="70" name="Immagine 6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84423" y="1846406"/>
            <a:ext cx="1356953" cy="526333"/>
          </a:xfrm>
          <a:prstGeom prst="rect">
            <a:avLst/>
          </a:prstGeom>
        </p:spPr>
      </p:pic>
      <p:pic>
        <p:nvPicPr>
          <p:cNvPr id="71" name="Picture 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638083" y="5156675"/>
            <a:ext cx="1320288" cy="625949"/>
          </a:xfrm>
          <a:prstGeom prst="rect">
            <a:avLst/>
          </a:prstGeom>
        </p:spPr>
      </p:pic>
      <p:sp>
        <p:nvSpPr>
          <p:cNvPr id="3" name="Rettangolo 2"/>
          <p:cNvSpPr/>
          <p:nvPr/>
        </p:nvSpPr>
        <p:spPr>
          <a:xfrm>
            <a:off x="9361026" y="2981955"/>
            <a:ext cx="2753144" cy="830997"/>
          </a:xfrm>
          <a:prstGeom prst="rect">
            <a:avLst/>
          </a:prstGeom>
        </p:spPr>
        <p:txBody>
          <a:bodyPr wrap="square">
            <a:spAutoFit/>
          </a:bodyPr>
          <a:lstStyle/>
          <a:p>
            <a:pPr algn="ctr"/>
            <a:r>
              <a:rPr lang="it-IT" sz="2400" b="1" dirty="0" smtClean="0">
                <a:solidFill>
                  <a:srgbClr val="59A1B8"/>
                </a:solidFill>
              </a:rPr>
              <a:t>Enti</a:t>
            </a:r>
            <a:r>
              <a:rPr lang="en-US" sz="2400" b="1" dirty="0" smtClean="0">
                <a:solidFill>
                  <a:srgbClr val="59A1B8"/>
                </a:solidFill>
              </a:rPr>
              <a:t> di </a:t>
            </a:r>
            <a:r>
              <a:rPr lang="it-IT" sz="2400" b="1" dirty="0" smtClean="0">
                <a:solidFill>
                  <a:srgbClr val="59A1B8"/>
                </a:solidFill>
              </a:rPr>
              <a:t>Ricerca</a:t>
            </a:r>
            <a:r>
              <a:rPr lang="en-US" sz="2400" b="1" dirty="0" smtClean="0">
                <a:solidFill>
                  <a:srgbClr val="59A1B8"/>
                </a:solidFill>
              </a:rPr>
              <a:t> e </a:t>
            </a:r>
            <a:r>
              <a:rPr lang="it-IT" sz="2400" b="1" dirty="0" smtClean="0">
                <a:solidFill>
                  <a:srgbClr val="59A1B8"/>
                </a:solidFill>
              </a:rPr>
              <a:t>Autorità</a:t>
            </a:r>
            <a:r>
              <a:rPr lang="en-US" sz="2400" b="1" dirty="0" smtClean="0">
                <a:solidFill>
                  <a:srgbClr val="59A1B8"/>
                </a:solidFill>
              </a:rPr>
              <a:t> </a:t>
            </a:r>
            <a:r>
              <a:rPr lang="it-IT" sz="2400" b="1" dirty="0" smtClean="0">
                <a:solidFill>
                  <a:srgbClr val="59A1B8"/>
                </a:solidFill>
              </a:rPr>
              <a:t>Locali</a:t>
            </a:r>
            <a:endParaRPr lang="it-IT" sz="2400" b="1" dirty="0">
              <a:solidFill>
                <a:srgbClr val="59A1B8"/>
              </a:solidFill>
            </a:endParaRPr>
          </a:p>
        </p:txBody>
      </p:sp>
      <p:sp>
        <p:nvSpPr>
          <p:cNvPr id="37" name="Rettangolo 36"/>
          <p:cNvSpPr/>
          <p:nvPr/>
        </p:nvSpPr>
        <p:spPr>
          <a:xfrm>
            <a:off x="-245691" y="2935788"/>
            <a:ext cx="2384869" cy="461665"/>
          </a:xfrm>
          <a:prstGeom prst="rect">
            <a:avLst/>
          </a:prstGeom>
        </p:spPr>
        <p:txBody>
          <a:bodyPr wrap="square">
            <a:spAutoFit/>
          </a:bodyPr>
          <a:lstStyle/>
          <a:p>
            <a:pPr algn="ctr"/>
            <a:r>
              <a:rPr lang="it-IT" sz="2400" b="1" dirty="0" smtClean="0">
                <a:solidFill>
                  <a:srgbClr val="1F5FA0"/>
                </a:solidFill>
              </a:rPr>
              <a:t>Industrie</a:t>
            </a:r>
            <a:endParaRPr lang="it-IT" sz="2400" b="1" dirty="0">
              <a:solidFill>
                <a:srgbClr val="1F5FA0"/>
              </a:solidFill>
            </a:endParaRPr>
          </a:p>
        </p:txBody>
      </p:sp>
      <p:sp>
        <p:nvSpPr>
          <p:cNvPr id="46" name="Rettangolo 45"/>
          <p:cNvSpPr/>
          <p:nvPr/>
        </p:nvSpPr>
        <p:spPr>
          <a:xfrm>
            <a:off x="7066734" y="5288655"/>
            <a:ext cx="1793314" cy="461665"/>
          </a:xfrm>
          <a:prstGeom prst="rect">
            <a:avLst/>
          </a:prstGeom>
        </p:spPr>
        <p:txBody>
          <a:bodyPr wrap="square">
            <a:spAutoFit/>
          </a:bodyPr>
          <a:lstStyle/>
          <a:p>
            <a:pPr algn="ctr"/>
            <a:r>
              <a:rPr lang="en-US" sz="2400" b="1" smtClean="0">
                <a:solidFill>
                  <a:srgbClr val="009242"/>
                </a:solidFill>
              </a:rPr>
              <a:t>Network</a:t>
            </a:r>
            <a:endParaRPr lang="en-US" sz="2400" b="1">
              <a:solidFill>
                <a:srgbClr val="009242"/>
              </a:solidFill>
            </a:endParaRPr>
          </a:p>
        </p:txBody>
      </p:sp>
      <p:pic>
        <p:nvPicPr>
          <p:cNvPr id="2" name="Immagin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68789" y="3778783"/>
            <a:ext cx="1230299" cy="615150"/>
          </a:xfrm>
          <a:prstGeom prst="rect">
            <a:avLst/>
          </a:prstGeom>
        </p:spPr>
      </p:pic>
      <p:pic>
        <p:nvPicPr>
          <p:cNvPr id="4" name="Immagin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42403" y="2598934"/>
            <a:ext cx="1461331" cy="366373"/>
          </a:xfrm>
          <a:prstGeom prst="rect">
            <a:avLst/>
          </a:prstGeom>
        </p:spPr>
      </p:pic>
      <p:pic>
        <p:nvPicPr>
          <p:cNvPr id="7" name="Immagin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829517" y="3750318"/>
            <a:ext cx="1652300" cy="354421"/>
          </a:xfrm>
          <a:prstGeom prst="rect">
            <a:avLst/>
          </a:prstGeom>
        </p:spPr>
      </p:pic>
      <p:pic>
        <p:nvPicPr>
          <p:cNvPr id="11" name="Immagine 1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574876" y="3093759"/>
            <a:ext cx="1469792" cy="607391"/>
          </a:xfrm>
          <a:prstGeom prst="rect">
            <a:avLst/>
          </a:prstGeom>
        </p:spPr>
      </p:pic>
      <p:pic>
        <p:nvPicPr>
          <p:cNvPr id="10" name="Immagine 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76585" y="2935788"/>
            <a:ext cx="1053718" cy="590082"/>
          </a:xfrm>
          <a:prstGeom prst="rect">
            <a:avLst/>
          </a:prstGeom>
        </p:spPr>
      </p:pic>
      <p:pic>
        <p:nvPicPr>
          <p:cNvPr id="12" name="Immagine 11"/>
          <p:cNvPicPr>
            <a:picLocks noChangeAspect="1"/>
          </p:cNvPicPr>
          <p:nvPr/>
        </p:nvPicPr>
        <p:blipFill>
          <a:blip r:embed="rId24"/>
          <a:stretch>
            <a:fillRect/>
          </a:stretch>
        </p:blipFill>
        <p:spPr>
          <a:xfrm>
            <a:off x="3198283" y="4552230"/>
            <a:ext cx="1400571" cy="399707"/>
          </a:xfrm>
          <a:prstGeom prst="rect">
            <a:avLst/>
          </a:prstGeom>
        </p:spPr>
      </p:pic>
    </p:spTree>
    <p:extLst>
      <p:ext uri="{BB962C8B-B14F-4D97-AF65-F5344CB8AC3E}">
        <p14:creationId xmlns:p14="http://schemas.microsoft.com/office/powerpoint/2010/main" val="3880475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1"/>
          <p:cNvSpPr>
            <a:spLocks noGrp="1"/>
          </p:cNvSpPr>
          <p:nvPr>
            <p:ph type="title"/>
          </p:nvPr>
        </p:nvSpPr>
        <p:spPr/>
        <p:txBody>
          <a:bodyPr>
            <a:normAutofit/>
          </a:bodyPr>
          <a:lstStyle/>
          <a:p>
            <a:r>
              <a:rPr lang="it-IT" dirty="0" smtClean="0"/>
              <a:t>MISSION: </a:t>
            </a:r>
            <a:br>
              <a:rPr lang="it-IT" dirty="0" smtClean="0"/>
            </a:br>
            <a:r>
              <a:rPr lang="it-IT" sz="2000" dirty="0" smtClean="0"/>
              <a:t>Promuovere il progresso tecnologico e lo sviluppo del mercato italiano relativo alla produzione, stoccaggio e uso dell’idrogeno.</a:t>
            </a:r>
            <a:endParaRPr lang="it-IT" sz="2000"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3</a:t>
            </a:fld>
            <a:endParaRPr lang="en-GB"/>
          </a:p>
        </p:txBody>
      </p:sp>
      <p:sp>
        <p:nvSpPr>
          <p:cNvPr id="9" name="Segnaposto contenuto 2"/>
          <p:cNvSpPr txBox="1">
            <a:spLocks/>
          </p:cNvSpPr>
          <p:nvPr/>
        </p:nvSpPr>
        <p:spPr>
          <a:xfrm>
            <a:off x="7023352" y="1881886"/>
            <a:ext cx="4854492" cy="4136958"/>
          </a:xfrm>
          <a:prstGeom prst="rect">
            <a:avLst/>
          </a:prstGeom>
          <a:solidFill>
            <a:srgbClr val="F4F9FA"/>
          </a:solidFill>
          <a:ln w="117475" cap="rnd" cmpd="thickThin" algn="ctr">
            <a:solidFill>
              <a:schemeClr val="accent3">
                <a:lumMod val="75000"/>
              </a:schemeClr>
            </a:solidFill>
            <a:prstDash val="solid"/>
          </a:ln>
        </p:spPr>
        <p:style>
          <a:lnRef idx="2">
            <a:schemeClr val="accent5"/>
          </a:lnRef>
          <a:fillRef idx="1">
            <a:schemeClr val="lt1"/>
          </a:fillRef>
          <a:effectRef idx="0">
            <a:schemeClr val="accent5"/>
          </a:effectRef>
          <a:fontRef idx="minor">
            <a:schemeClr val="dk1"/>
          </a:fontRef>
        </p:style>
        <p:txBody>
          <a:bodyPr vert="horz" lIns="91440" tIns="45720" rIns="180000" bIns="45720" rtlCol="0">
            <a:normAutofit fontScale="47500" lnSpcReduction="20000"/>
          </a:bodyPr>
          <a:lstStyle>
            <a:lvl1pPr marL="457200" indent="-457200" algn="l" defTabSz="914400" rtl="0" eaLnBrk="1" latinLnBrk="0" hangingPunct="1">
              <a:lnSpc>
                <a:spcPct val="90000"/>
              </a:lnSpc>
              <a:spcBef>
                <a:spcPts val="1000"/>
              </a:spcBef>
              <a:buFontTx/>
              <a:buBlip>
                <a:blip r:embed="rId3"/>
              </a:buBlip>
              <a:defRPr sz="3600" kern="1200">
                <a:solidFill>
                  <a:schemeClr val="dk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endParaRPr lang="it-IT" dirty="0" smtClean="0"/>
          </a:p>
          <a:p>
            <a:pPr algn="just"/>
            <a:r>
              <a:rPr lang="it-IT" sz="3800" dirty="0" smtClean="0"/>
              <a:t>H2IT supporta il </a:t>
            </a:r>
            <a:r>
              <a:rPr lang="it-IT" sz="3800" b="1" dirty="0" smtClean="0"/>
              <a:t>Governo</a:t>
            </a:r>
            <a:r>
              <a:rPr lang="it-IT" sz="3800" dirty="0" smtClean="0"/>
              <a:t> nella stesura delle misure a sostegno dell’idrogeno </a:t>
            </a:r>
          </a:p>
          <a:p>
            <a:pPr marL="0" indent="0" algn="just">
              <a:buNone/>
            </a:pPr>
            <a:endParaRPr lang="it-IT" sz="2900" dirty="0" smtClean="0"/>
          </a:p>
          <a:p>
            <a:r>
              <a:rPr lang="it-IT" sz="3800" dirty="0" smtClean="0"/>
              <a:t>H2IT supporta i decisori per creare la consapevolezza che l'idrogeno è un'opzione per contribuire al percorso di </a:t>
            </a:r>
            <a:r>
              <a:rPr lang="it-IT" sz="3800" b="1" dirty="0" err="1" smtClean="0"/>
              <a:t>decarbonizzazione</a:t>
            </a:r>
            <a:r>
              <a:rPr lang="it-IT" sz="3800" b="1" dirty="0" smtClean="0"/>
              <a:t> </a:t>
            </a:r>
            <a:r>
              <a:rPr lang="it-IT" sz="3800" dirty="0" smtClean="0"/>
              <a:t>dell’Italia e dell’Europa</a:t>
            </a:r>
            <a:endParaRPr lang="it-IT" sz="3800" b="1" dirty="0" smtClean="0"/>
          </a:p>
          <a:p>
            <a:pPr marL="0" indent="0" algn="just">
              <a:buNone/>
            </a:pPr>
            <a:endParaRPr lang="it-IT" sz="2900" dirty="0" smtClean="0"/>
          </a:p>
          <a:p>
            <a:pPr algn="just"/>
            <a:r>
              <a:rPr lang="it-IT" sz="3800" dirty="0" smtClean="0"/>
              <a:t>H2IT crea le </a:t>
            </a:r>
            <a:r>
              <a:rPr lang="it-IT" sz="3800" b="1" dirty="0" smtClean="0"/>
              <a:t>sinergie</a:t>
            </a:r>
            <a:r>
              <a:rPr lang="it-IT" sz="3800" dirty="0" smtClean="0"/>
              <a:t> tra Industria e Enti di Ricerca  </a:t>
            </a:r>
          </a:p>
          <a:p>
            <a:pPr marL="0" indent="0" algn="just">
              <a:buNone/>
            </a:pPr>
            <a:endParaRPr lang="it-IT" sz="2900" dirty="0" smtClean="0"/>
          </a:p>
          <a:p>
            <a:r>
              <a:rPr lang="it-IT" sz="3800" dirty="0" smtClean="0"/>
              <a:t>H2IT organizza conferenze, workshop ed eventi per aumentare la consapevolezza pubblica e </a:t>
            </a:r>
            <a:r>
              <a:rPr lang="it-IT" sz="3800" b="1" dirty="0" smtClean="0"/>
              <a:t>l'accettazione sociale</a:t>
            </a:r>
            <a:r>
              <a:rPr lang="it-IT" sz="3800" dirty="0" smtClean="0"/>
              <a:t> del ruolo dell’idrogeno nella transizione energetica</a:t>
            </a:r>
          </a:p>
        </p:txBody>
      </p:sp>
      <p:sp>
        <p:nvSpPr>
          <p:cNvPr id="12" name="Freeform 24">
            <a:extLst>
              <a:ext uri="{FF2B5EF4-FFF2-40B4-BE49-F238E27FC236}">
                <a16:creationId xmlns:a16="http://schemas.microsoft.com/office/drawing/2014/main" id="{A4259C2E-AA57-48CE-BF9C-13CAC2AE5FBF}"/>
              </a:ext>
            </a:extLst>
          </p:cNvPr>
          <p:cNvSpPr>
            <a:spLocks/>
          </p:cNvSpPr>
          <p:nvPr/>
        </p:nvSpPr>
        <p:spPr bwMode="auto">
          <a:xfrm rot="845304">
            <a:off x="1495380" y="4884772"/>
            <a:ext cx="1935697" cy="1483977"/>
          </a:xfrm>
          <a:custGeom>
            <a:avLst/>
            <a:gdLst>
              <a:gd name="T0" fmla="*/ 2009 w 3380"/>
              <a:gd name="T1" fmla="*/ 1204 h 2594"/>
              <a:gd name="T2" fmla="*/ 3380 w 3380"/>
              <a:gd name="T3" fmla="*/ 1204 h 2594"/>
              <a:gd name="T4" fmla="*/ 892 w 3380"/>
              <a:gd name="T5" fmla="*/ 0 h 2594"/>
              <a:gd name="T6" fmla="*/ 0 w 3380"/>
              <a:gd name="T7" fmla="*/ 0 h 2594"/>
              <a:gd name="T8" fmla="*/ 187 w 3380"/>
              <a:gd name="T9" fmla="*/ 845 h 2594"/>
              <a:gd name="T10" fmla="*/ 2319 w 3380"/>
              <a:gd name="T11" fmla="*/ 2594 h 2594"/>
              <a:gd name="T12" fmla="*/ 2009 w 3380"/>
              <a:gd name="T13" fmla="*/ 1204 h 2594"/>
            </a:gdLst>
            <a:ahLst/>
            <a:cxnLst>
              <a:cxn ang="0">
                <a:pos x="T0" y="T1"/>
              </a:cxn>
              <a:cxn ang="0">
                <a:pos x="T2" y="T3"/>
              </a:cxn>
              <a:cxn ang="0">
                <a:pos x="T4" y="T5"/>
              </a:cxn>
              <a:cxn ang="0">
                <a:pos x="T6" y="T7"/>
              </a:cxn>
              <a:cxn ang="0">
                <a:pos x="T8" y="T9"/>
              </a:cxn>
              <a:cxn ang="0">
                <a:pos x="T10" y="T11"/>
              </a:cxn>
              <a:cxn ang="0">
                <a:pos x="T12" y="T13"/>
              </a:cxn>
            </a:cxnLst>
            <a:rect l="0" t="0" r="r" b="b"/>
            <a:pathLst>
              <a:path w="3380" h="2594">
                <a:moveTo>
                  <a:pt x="2009" y="1204"/>
                </a:moveTo>
                <a:lnTo>
                  <a:pt x="3380" y="1204"/>
                </a:lnTo>
                <a:lnTo>
                  <a:pt x="892" y="0"/>
                </a:lnTo>
                <a:lnTo>
                  <a:pt x="0" y="0"/>
                </a:lnTo>
                <a:lnTo>
                  <a:pt x="187" y="845"/>
                </a:lnTo>
                <a:lnTo>
                  <a:pt x="2319" y="2594"/>
                </a:lnTo>
                <a:lnTo>
                  <a:pt x="2009" y="120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25">
            <a:extLst>
              <a:ext uri="{FF2B5EF4-FFF2-40B4-BE49-F238E27FC236}">
                <a16:creationId xmlns:a16="http://schemas.microsoft.com/office/drawing/2014/main" id="{BB69A097-B679-4BED-9122-E82504CD8D93}"/>
              </a:ext>
            </a:extLst>
          </p:cNvPr>
          <p:cNvSpPr>
            <a:spLocks/>
          </p:cNvSpPr>
          <p:nvPr/>
        </p:nvSpPr>
        <p:spPr bwMode="auto">
          <a:xfrm rot="845304">
            <a:off x="751640" y="4017365"/>
            <a:ext cx="1350007" cy="1013364"/>
          </a:xfrm>
          <a:custGeom>
            <a:avLst/>
            <a:gdLst>
              <a:gd name="T0" fmla="*/ 1611 w 2358"/>
              <a:gd name="T1" fmla="*/ 930 h 1769"/>
              <a:gd name="T2" fmla="*/ 2358 w 2358"/>
              <a:gd name="T3" fmla="*/ 930 h 1769"/>
              <a:gd name="T4" fmla="*/ 482 w 2358"/>
              <a:gd name="T5" fmla="*/ 22 h 1769"/>
              <a:gd name="T6" fmla="*/ 0 w 2358"/>
              <a:gd name="T7" fmla="*/ 0 h 1769"/>
              <a:gd name="T8" fmla="*/ 187 w 2358"/>
              <a:gd name="T9" fmla="*/ 448 h 1769"/>
              <a:gd name="T10" fmla="*/ 1798 w 2358"/>
              <a:gd name="T11" fmla="*/ 1769 h 1769"/>
              <a:gd name="T12" fmla="*/ 1611 w 2358"/>
              <a:gd name="T13" fmla="*/ 930 h 1769"/>
            </a:gdLst>
            <a:ahLst/>
            <a:cxnLst>
              <a:cxn ang="0">
                <a:pos x="T0" y="T1"/>
              </a:cxn>
              <a:cxn ang="0">
                <a:pos x="T2" y="T3"/>
              </a:cxn>
              <a:cxn ang="0">
                <a:pos x="T4" y="T5"/>
              </a:cxn>
              <a:cxn ang="0">
                <a:pos x="T6" y="T7"/>
              </a:cxn>
              <a:cxn ang="0">
                <a:pos x="T8" y="T9"/>
              </a:cxn>
              <a:cxn ang="0">
                <a:pos x="T10" y="T11"/>
              </a:cxn>
              <a:cxn ang="0">
                <a:pos x="T12" y="T13"/>
              </a:cxn>
            </a:cxnLst>
            <a:rect l="0" t="0" r="r" b="b"/>
            <a:pathLst>
              <a:path w="2358" h="1769">
                <a:moveTo>
                  <a:pt x="1611" y="930"/>
                </a:moveTo>
                <a:lnTo>
                  <a:pt x="2358" y="930"/>
                </a:lnTo>
                <a:lnTo>
                  <a:pt x="482" y="22"/>
                </a:lnTo>
                <a:lnTo>
                  <a:pt x="0" y="0"/>
                </a:lnTo>
                <a:lnTo>
                  <a:pt x="187" y="448"/>
                </a:lnTo>
                <a:lnTo>
                  <a:pt x="1798" y="1769"/>
                </a:lnTo>
                <a:lnTo>
                  <a:pt x="1611" y="93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26">
            <a:extLst>
              <a:ext uri="{FF2B5EF4-FFF2-40B4-BE49-F238E27FC236}">
                <a16:creationId xmlns:a16="http://schemas.microsoft.com/office/drawing/2014/main" id="{2215BBA2-F615-4639-AB22-EF62949137EB}"/>
              </a:ext>
            </a:extLst>
          </p:cNvPr>
          <p:cNvSpPr>
            <a:spLocks/>
          </p:cNvSpPr>
          <p:nvPr/>
        </p:nvSpPr>
        <p:spPr bwMode="auto">
          <a:xfrm rot="845304">
            <a:off x="194149" y="3347303"/>
            <a:ext cx="903440" cy="656110"/>
          </a:xfrm>
          <a:custGeom>
            <a:avLst/>
            <a:gdLst>
              <a:gd name="T0" fmla="*/ 1231 w 1578"/>
              <a:gd name="T1" fmla="*/ 748 h 1145"/>
              <a:gd name="T2" fmla="*/ 1578 w 1578"/>
              <a:gd name="T3" fmla="*/ 764 h 1145"/>
              <a:gd name="T4" fmla="*/ 0 w 1578"/>
              <a:gd name="T5" fmla="*/ 0 h 1145"/>
              <a:gd name="T6" fmla="*/ 1396 w 1578"/>
              <a:gd name="T7" fmla="*/ 1145 h 1145"/>
              <a:gd name="T8" fmla="*/ 1231 w 1578"/>
              <a:gd name="T9" fmla="*/ 748 h 1145"/>
            </a:gdLst>
            <a:ahLst/>
            <a:cxnLst>
              <a:cxn ang="0">
                <a:pos x="T0" y="T1"/>
              </a:cxn>
              <a:cxn ang="0">
                <a:pos x="T2" y="T3"/>
              </a:cxn>
              <a:cxn ang="0">
                <a:pos x="T4" y="T5"/>
              </a:cxn>
              <a:cxn ang="0">
                <a:pos x="T6" y="T7"/>
              </a:cxn>
              <a:cxn ang="0">
                <a:pos x="T8" y="T9"/>
              </a:cxn>
            </a:cxnLst>
            <a:rect l="0" t="0" r="r" b="b"/>
            <a:pathLst>
              <a:path w="1578" h="1145">
                <a:moveTo>
                  <a:pt x="1231" y="748"/>
                </a:moveTo>
                <a:lnTo>
                  <a:pt x="1578" y="764"/>
                </a:lnTo>
                <a:lnTo>
                  <a:pt x="0" y="0"/>
                </a:lnTo>
                <a:lnTo>
                  <a:pt x="1396" y="1145"/>
                </a:lnTo>
                <a:lnTo>
                  <a:pt x="1231" y="74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Freeform 377">
            <a:extLst>
              <a:ext uri="{FF2B5EF4-FFF2-40B4-BE49-F238E27FC236}">
                <a16:creationId xmlns:a16="http://schemas.microsoft.com/office/drawing/2014/main" id="{FAA03B65-D2D2-462A-AB12-97A564F82C4E}"/>
              </a:ext>
            </a:extLst>
          </p:cNvPr>
          <p:cNvSpPr>
            <a:spLocks/>
          </p:cNvSpPr>
          <p:nvPr/>
        </p:nvSpPr>
        <p:spPr bwMode="auto">
          <a:xfrm>
            <a:off x="1163856" y="4312786"/>
            <a:ext cx="456872" cy="149429"/>
          </a:xfrm>
          <a:custGeom>
            <a:avLst/>
            <a:gdLst>
              <a:gd name="T0" fmla="*/ 798 w 798"/>
              <a:gd name="T1" fmla="*/ 132 h 263"/>
              <a:gd name="T2" fmla="*/ 796 w 798"/>
              <a:gd name="T3" fmla="*/ 145 h 263"/>
              <a:gd name="T4" fmla="*/ 780 w 798"/>
              <a:gd name="T5" fmla="*/ 171 h 263"/>
              <a:gd name="T6" fmla="*/ 750 w 798"/>
              <a:gd name="T7" fmla="*/ 196 h 263"/>
              <a:gd name="T8" fmla="*/ 707 w 798"/>
              <a:gd name="T9" fmla="*/ 216 h 263"/>
              <a:gd name="T10" fmla="*/ 623 w 798"/>
              <a:gd name="T11" fmla="*/ 242 h 263"/>
              <a:gd name="T12" fmla="*/ 481 w 798"/>
              <a:gd name="T13" fmla="*/ 262 h 263"/>
              <a:gd name="T14" fmla="*/ 399 w 798"/>
              <a:gd name="T15" fmla="*/ 263 h 263"/>
              <a:gd name="T16" fmla="*/ 318 w 798"/>
              <a:gd name="T17" fmla="*/ 262 h 263"/>
              <a:gd name="T18" fmla="*/ 174 w 798"/>
              <a:gd name="T19" fmla="*/ 242 h 263"/>
              <a:gd name="T20" fmla="*/ 91 w 798"/>
              <a:gd name="T21" fmla="*/ 216 h 263"/>
              <a:gd name="T22" fmla="*/ 48 w 798"/>
              <a:gd name="T23" fmla="*/ 196 h 263"/>
              <a:gd name="T24" fmla="*/ 17 w 798"/>
              <a:gd name="T25" fmla="*/ 171 h 263"/>
              <a:gd name="T26" fmla="*/ 2 w 798"/>
              <a:gd name="T27" fmla="*/ 145 h 263"/>
              <a:gd name="T28" fmla="*/ 0 w 798"/>
              <a:gd name="T29" fmla="*/ 132 h 263"/>
              <a:gd name="T30" fmla="*/ 2 w 798"/>
              <a:gd name="T31" fmla="*/ 118 h 263"/>
              <a:gd name="T32" fmla="*/ 17 w 798"/>
              <a:gd name="T33" fmla="*/ 92 h 263"/>
              <a:gd name="T34" fmla="*/ 48 w 798"/>
              <a:gd name="T35" fmla="*/ 69 h 263"/>
              <a:gd name="T36" fmla="*/ 91 w 798"/>
              <a:gd name="T37" fmla="*/ 47 h 263"/>
              <a:gd name="T38" fmla="*/ 174 w 798"/>
              <a:gd name="T39" fmla="*/ 21 h 263"/>
              <a:gd name="T40" fmla="*/ 318 w 798"/>
              <a:gd name="T41" fmla="*/ 1 h 263"/>
              <a:gd name="T42" fmla="*/ 399 w 798"/>
              <a:gd name="T43" fmla="*/ 0 h 263"/>
              <a:gd name="T44" fmla="*/ 481 w 798"/>
              <a:gd name="T45" fmla="*/ 1 h 263"/>
              <a:gd name="T46" fmla="*/ 623 w 798"/>
              <a:gd name="T47" fmla="*/ 21 h 263"/>
              <a:gd name="T48" fmla="*/ 707 w 798"/>
              <a:gd name="T49" fmla="*/ 47 h 263"/>
              <a:gd name="T50" fmla="*/ 750 w 798"/>
              <a:gd name="T51" fmla="*/ 69 h 263"/>
              <a:gd name="T52" fmla="*/ 780 w 798"/>
              <a:gd name="T53" fmla="*/ 92 h 263"/>
              <a:gd name="T54" fmla="*/ 796 w 798"/>
              <a:gd name="T55" fmla="*/ 118 h 263"/>
              <a:gd name="T56" fmla="*/ 798 w 798"/>
              <a:gd name="T57" fmla="*/ 13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8" h="263">
                <a:moveTo>
                  <a:pt x="798" y="132"/>
                </a:moveTo>
                <a:lnTo>
                  <a:pt x="796" y="145"/>
                </a:lnTo>
                <a:lnTo>
                  <a:pt x="780" y="171"/>
                </a:lnTo>
                <a:lnTo>
                  <a:pt x="750" y="196"/>
                </a:lnTo>
                <a:lnTo>
                  <a:pt x="707" y="216"/>
                </a:lnTo>
                <a:lnTo>
                  <a:pt x="623" y="242"/>
                </a:lnTo>
                <a:lnTo>
                  <a:pt x="481" y="262"/>
                </a:lnTo>
                <a:lnTo>
                  <a:pt x="399" y="263"/>
                </a:lnTo>
                <a:lnTo>
                  <a:pt x="318" y="262"/>
                </a:lnTo>
                <a:lnTo>
                  <a:pt x="174" y="242"/>
                </a:lnTo>
                <a:lnTo>
                  <a:pt x="91" y="216"/>
                </a:lnTo>
                <a:lnTo>
                  <a:pt x="48" y="196"/>
                </a:lnTo>
                <a:lnTo>
                  <a:pt x="17" y="171"/>
                </a:lnTo>
                <a:lnTo>
                  <a:pt x="2" y="145"/>
                </a:lnTo>
                <a:lnTo>
                  <a:pt x="0" y="132"/>
                </a:lnTo>
                <a:lnTo>
                  <a:pt x="2" y="118"/>
                </a:lnTo>
                <a:lnTo>
                  <a:pt x="17" y="92"/>
                </a:lnTo>
                <a:lnTo>
                  <a:pt x="48" y="69"/>
                </a:lnTo>
                <a:lnTo>
                  <a:pt x="91" y="47"/>
                </a:lnTo>
                <a:lnTo>
                  <a:pt x="174" y="21"/>
                </a:lnTo>
                <a:lnTo>
                  <a:pt x="318" y="1"/>
                </a:lnTo>
                <a:lnTo>
                  <a:pt x="399" y="0"/>
                </a:lnTo>
                <a:lnTo>
                  <a:pt x="481" y="1"/>
                </a:lnTo>
                <a:lnTo>
                  <a:pt x="623" y="21"/>
                </a:lnTo>
                <a:lnTo>
                  <a:pt x="707" y="47"/>
                </a:lnTo>
                <a:lnTo>
                  <a:pt x="750" y="69"/>
                </a:lnTo>
                <a:lnTo>
                  <a:pt x="780" y="92"/>
                </a:lnTo>
                <a:lnTo>
                  <a:pt x="796" y="118"/>
                </a:lnTo>
                <a:lnTo>
                  <a:pt x="798"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378">
            <a:extLst>
              <a:ext uri="{FF2B5EF4-FFF2-40B4-BE49-F238E27FC236}">
                <a16:creationId xmlns:a16="http://schemas.microsoft.com/office/drawing/2014/main" id="{30F0A85C-2073-4223-A62B-E1B2E11BA6DF}"/>
              </a:ext>
            </a:extLst>
          </p:cNvPr>
          <p:cNvSpPr>
            <a:spLocks/>
          </p:cNvSpPr>
          <p:nvPr/>
        </p:nvSpPr>
        <p:spPr bwMode="auto">
          <a:xfrm>
            <a:off x="1229124" y="4341986"/>
            <a:ext cx="326337" cy="92749"/>
          </a:xfrm>
          <a:custGeom>
            <a:avLst/>
            <a:gdLst>
              <a:gd name="T0" fmla="*/ 569 w 569"/>
              <a:gd name="T1" fmla="*/ 80 h 161"/>
              <a:gd name="T2" fmla="*/ 567 w 569"/>
              <a:gd name="T3" fmla="*/ 87 h 161"/>
              <a:gd name="T4" fmla="*/ 556 w 569"/>
              <a:gd name="T5" fmla="*/ 103 h 161"/>
              <a:gd name="T6" fmla="*/ 521 w 569"/>
              <a:gd name="T7" fmla="*/ 125 h 161"/>
              <a:gd name="T8" fmla="*/ 444 w 569"/>
              <a:gd name="T9" fmla="*/ 146 h 161"/>
              <a:gd name="T10" fmla="*/ 343 w 569"/>
              <a:gd name="T11" fmla="*/ 159 h 161"/>
              <a:gd name="T12" fmla="*/ 284 w 569"/>
              <a:gd name="T13" fmla="*/ 161 h 161"/>
              <a:gd name="T14" fmla="*/ 226 w 569"/>
              <a:gd name="T15" fmla="*/ 159 h 161"/>
              <a:gd name="T16" fmla="*/ 124 w 569"/>
              <a:gd name="T17" fmla="*/ 146 h 161"/>
              <a:gd name="T18" fmla="*/ 46 w 569"/>
              <a:gd name="T19" fmla="*/ 125 h 161"/>
              <a:gd name="T20" fmla="*/ 12 w 569"/>
              <a:gd name="T21" fmla="*/ 103 h 161"/>
              <a:gd name="T22" fmla="*/ 0 w 569"/>
              <a:gd name="T23" fmla="*/ 87 h 161"/>
              <a:gd name="T24" fmla="*/ 0 w 569"/>
              <a:gd name="T25" fmla="*/ 80 h 161"/>
              <a:gd name="T26" fmla="*/ 0 w 569"/>
              <a:gd name="T27" fmla="*/ 72 h 161"/>
              <a:gd name="T28" fmla="*/ 12 w 569"/>
              <a:gd name="T29" fmla="*/ 56 h 161"/>
              <a:gd name="T30" fmla="*/ 46 w 569"/>
              <a:gd name="T31" fmla="*/ 34 h 161"/>
              <a:gd name="T32" fmla="*/ 124 w 569"/>
              <a:gd name="T33" fmla="*/ 13 h 161"/>
              <a:gd name="T34" fmla="*/ 226 w 569"/>
              <a:gd name="T35" fmla="*/ 1 h 161"/>
              <a:gd name="T36" fmla="*/ 284 w 569"/>
              <a:gd name="T37" fmla="*/ 0 h 161"/>
              <a:gd name="T38" fmla="*/ 343 w 569"/>
              <a:gd name="T39" fmla="*/ 1 h 161"/>
              <a:gd name="T40" fmla="*/ 444 w 569"/>
              <a:gd name="T41" fmla="*/ 13 h 161"/>
              <a:gd name="T42" fmla="*/ 521 w 569"/>
              <a:gd name="T43" fmla="*/ 34 h 161"/>
              <a:gd name="T44" fmla="*/ 556 w 569"/>
              <a:gd name="T45" fmla="*/ 56 h 161"/>
              <a:gd name="T46" fmla="*/ 567 w 569"/>
              <a:gd name="T47" fmla="*/ 72 h 161"/>
              <a:gd name="T48" fmla="*/ 569 w 569"/>
              <a:gd name="T49"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9" h="161">
                <a:moveTo>
                  <a:pt x="569" y="80"/>
                </a:moveTo>
                <a:lnTo>
                  <a:pt x="567" y="87"/>
                </a:lnTo>
                <a:lnTo>
                  <a:pt x="556" y="103"/>
                </a:lnTo>
                <a:lnTo>
                  <a:pt x="521" y="125"/>
                </a:lnTo>
                <a:lnTo>
                  <a:pt x="444" y="146"/>
                </a:lnTo>
                <a:lnTo>
                  <a:pt x="343" y="159"/>
                </a:lnTo>
                <a:lnTo>
                  <a:pt x="284" y="161"/>
                </a:lnTo>
                <a:lnTo>
                  <a:pt x="226" y="159"/>
                </a:lnTo>
                <a:lnTo>
                  <a:pt x="124" y="146"/>
                </a:lnTo>
                <a:lnTo>
                  <a:pt x="46" y="125"/>
                </a:lnTo>
                <a:lnTo>
                  <a:pt x="12" y="103"/>
                </a:lnTo>
                <a:lnTo>
                  <a:pt x="0" y="87"/>
                </a:lnTo>
                <a:lnTo>
                  <a:pt x="0" y="80"/>
                </a:lnTo>
                <a:lnTo>
                  <a:pt x="0" y="72"/>
                </a:lnTo>
                <a:lnTo>
                  <a:pt x="12" y="56"/>
                </a:lnTo>
                <a:lnTo>
                  <a:pt x="46" y="34"/>
                </a:lnTo>
                <a:lnTo>
                  <a:pt x="124" y="13"/>
                </a:lnTo>
                <a:lnTo>
                  <a:pt x="226" y="1"/>
                </a:lnTo>
                <a:lnTo>
                  <a:pt x="284" y="0"/>
                </a:lnTo>
                <a:lnTo>
                  <a:pt x="343" y="1"/>
                </a:lnTo>
                <a:lnTo>
                  <a:pt x="444" y="13"/>
                </a:lnTo>
                <a:lnTo>
                  <a:pt x="521" y="34"/>
                </a:lnTo>
                <a:lnTo>
                  <a:pt x="556" y="56"/>
                </a:lnTo>
                <a:lnTo>
                  <a:pt x="567" y="72"/>
                </a:lnTo>
                <a:lnTo>
                  <a:pt x="569" y="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489">
            <a:extLst>
              <a:ext uri="{FF2B5EF4-FFF2-40B4-BE49-F238E27FC236}">
                <a16:creationId xmlns:a16="http://schemas.microsoft.com/office/drawing/2014/main" id="{6EDFE1D1-1D5A-4526-90CE-A3FC08FFFB10}"/>
              </a:ext>
            </a:extLst>
          </p:cNvPr>
          <p:cNvSpPr>
            <a:spLocks/>
          </p:cNvSpPr>
          <p:nvPr/>
        </p:nvSpPr>
        <p:spPr bwMode="auto">
          <a:xfrm>
            <a:off x="648607" y="3663335"/>
            <a:ext cx="182062" cy="60115"/>
          </a:xfrm>
          <a:custGeom>
            <a:avLst/>
            <a:gdLst>
              <a:gd name="T0" fmla="*/ 317 w 317"/>
              <a:gd name="T1" fmla="*/ 53 h 106"/>
              <a:gd name="T2" fmla="*/ 315 w 317"/>
              <a:gd name="T3" fmla="*/ 65 h 106"/>
              <a:gd name="T4" fmla="*/ 291 w 317"/>
              <a:gd name="T5" fmla="*/ 83 h 106"/>
              <a:gd name="T6" fmla="*/ 247 w 317"/>
              <a:gd name="T7" fmla="*/ 98 h 106"/>
              <a:gd name="T8" fmla="*/ 191 w 317"/>
              <a:gd name="T9" fmla="*/ 105 h 106"/>
              <a:gd name="T10" fmla="*/ 158 w 317"/>
              <a:gd name="T11" fmla="*/ 106 h 106"/>
              <a:gd name="T12" fmla="*/ 127 w 317"/>
              <a:gd name="T13" fmla="*/ 105 h 106"/>
              <a:gd name="T14" fmla="*/ 69 w 317"/>
              <a:gd name="T15" fmla="*/ 98 h 106"/>
              <a:gd name="T16" fmla="*/ 26 w 317"/>
              <a:gd name="T17" fmla="*/ 83 h 106"/>
              <a:gd name="T18" fmla="*/ 1 w 317"/>
              <a:gd name="T19" fmla="*/ 65 h 106"/>
              <a:gd name="T20" fmla="*/ 0 w 317"/>
              <a:gd name="T21" fmla="*/ 53 h 106"/>
              <a:gd name="T22" fmla="*/ 1 w 317"/>
              <a:gd name="T23" fmla="*/ 43 h 106"/>
              <a:gd name="T24" fmla="*/ 26 w 317"/>
              <a:gd name="T25" fmla="*/ 23 h 106"/>
              <a:gd name="T26" fmla="*/ 69 w 317"/>
              <a:gd name="T27" fmla="*/ 10 h 106"/>
              <a:gd name="T28" fmla="*/ 127 w 317"/>
              <a:gd name="T29" fmla="*/ 1 h 106"/>
              <a:gd name="T30" fmla="*/ 158 w 317"/>
              <a:gd name="T31" fmla="*/ 0 h 106"/>
              <a:gd name="T32" fmla="*/ 191 w 317"/>
              <a:gd name="T33" fmla="*/ 1 h 106"/>
              <a:gd name="T34" fmla="*/ 247 w 317"/>
              <a:gd name="T35" fmla="*/ 10 h 106"/>
              <a:gd name="T36" fmla="*/ 291 w 317"/>
              <a:gd name="T37" fmla="*/ 23 h 106"/>
              <a:gd name="T38" fmla="*/ 315 w 317"/>
              <a:gd name="T39" fmla="*/ 43 h 106"/>
              <a:gd name="T40" fmla="*/ 317 w 317"/>
              <a:gd name="T4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106">
                <a:moveTo>
                  <a:pt x="317" y="53"/>
                </a:moveTo>
                <a:lnTo>
                  <a:pt x="315" y="65"/>
                </a:lnTo>
                <a:lnTo>
                  <a:pt x="291" y="83"/>
                </a:lnTo>
                <a:lnTo>
                  <a:pt x="247" y="98"/>
                </a:lnTo>
                <a:lnTo>
                  <a:pt x="191" y="105"/>
                </a:lnTo>
                <a:lnTo>
                  <a:pt x="158" y="106"/>
                </a:lnTo>
                <a:lnTo>
                  <a:pt x="127" y="105"/>
                </a:lnTo>
                <a:lnTo>
                  <a:pt x="69" y="98"/>
                </a:lnTo>
                <a:lnTo>
                  <a:pt x="26" y="83"/>
                </a:lnTo>
                <a:lnTo>
                  <a:pt x="1" y="65"/>
                </a:lnTo>
                <a:lnTo>
                  <a:pt x="0" y="53"/>
                </a:lnTo>
                <a:lnTo>
                  <a:pt x="1" y="43"/>
                </a:lnTo>
                <a:lnTo>
                  <a:pt x="26" y="23"/>
                </a:lnTo>
                <a:lnTo>
                  <a:pt x="69" y="10"/>
                </a:lnTo>
                <a:lnTo>
                  <a:pt x="127" y="1"/>
                </a:lnTo>
                <a:lnTo>
                  <a:pt x="158" y="0"/>
                </a:lnTo>
                <a:lnTo>
                  <a:pt x="191" y="1"/>
                </a:lnTo>
                <a:lnTo>
                  <a:pt x="247" y="10"/>
                </a:lnTo>
                <a:lnTo>
                  <a:pt x="291" y="23"/>
                </a:lnTo>
                <a:lnTo>
                  <a:pt x="315" y="43"/>
                </a:lnTo>
                <a:lnTo>
                  <a:pt x="31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490">
            <a:extLst>
              <a:ext uri="{FF2B5EF4-FFF2-40B4-BE49-F238E27FC236}">
                <a16:creationId xmlns:a16="http://schemas.microsoft.com/office/drawing/2014/main" id="{8113E9D9-7227-4968-85F0-A623344C2506}"/>
              </a:ext>
            </a:extLst>
          </p:cNvPr>
          <p:cNvSpPr>
            <a:spLocks/>
          </p:cNvSpPr>
          <p:nvPr/>
        </p:nvSpPr>
        <p:spPr bwMode="auto">
          <a:xfrm>
            <a:off x="674370" y="3675358"/>
            <a:ext cx="130535" cy="36069"/>
          </a:xfrm>
          <a:custGeom>
            <a:avLst/>
            <a:gdLst>
              <a:gd name="T0" fmla="*/ 227 w 227"/>
              <a:gd name="T1" fmla="*/ 32 h 64"/>
              <a:gd name="T2" fmla="*/ 226 w 227"/>
              <a:gd name="T3" fmla="*/ 39 h 64"/>
              <a:gd name="T4" fmla="*/ 208 w 227"/>
              <a:gd name="T5" fmla="*/ 51 h 64"/>
              <a:gd name="T6" fmla="*/ 159 w 227"/>
              <a:gd name="T7" fmla="*/ 62 h 64"/>
              <a:gd name="T8" fmla="*/ 113 w 227"/>
              <a:gd name="T9" fmla="*/ 64 h 64"/>
              <a:gd name="T10" fmla="*/ 67 w 227"/>
              <a:gd name="T11" fmla="*/ 62 h 64"/>
              <a:gd name="T12" fmla="*/ 18 w 227"/>
              <a:gd name="T13" fmla="*/ 51 h 64"/>
              <a:gd name="T14" fmla="*/ 1 w 227"/>
              <a:gd name="T15" fmla="*/ 39 h 64"/>
              <a:gd name="T16" fmla="*/ 0 w 227"/>
              <a:gd name="T17" fmla="*/ 32 h 64"/>
              <a:gd name="T18" fmla="*/ 1 w 227"/>
              <a:gd name="T19" fmla="*/ 26 h 64"/>
              <a:gd name="T20" fmla="*/ 18 w 227"/>
              <a:gd name="T21" fmla="*/ 15 h 64"/>
              <a:gd name="T22" fmla="*/ 67 w 227"/>
              <a:gd name="T23" fmla="*/ 2 h 64"/>
              <a:gd name="T24" fmla="*/ 113 w 227"/>
              <a:gd name="T25" fmla="*/ 0 h 64"/>
              <a:gd name="T26" fmla="*/ 159 w 227"/>
              <a:gd name="T27" fmla="*/ 2 h 64"/>
              <a:gd name="T28" fmla="*/ 208 w 227"/>
              <a:gd name="T29" fmla="*/ 15 h 64"/>
              <a:gd name="T30" fmla="*/ 226 w 227"/>
              <a:gd name="T31" fmla="*/ 26 h 64"/>
              <a:gd name="T32" fmla="*/ 227 w 227"/>
              <a:gd name="T3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64">
                <a:moveTo>
                  <a:pt x="227" y="32"/>
                </a:moveTo>
                <a:lnTo>
                  <a:pt x="226" y="39"/>
                </a:lnTo>
                <a:lnTo>
                  <a:pt x="208" y="51"/>
                </a:lnTo>
                <a:lnTo>
                  <a:pt x="159" y="62"/>
                </a:lnTo>
                <a:lnTo>
                  <a:pt x="113" y="64"/>
                </a:lnTo>
                <a:lnTo>
                  <a:pt x="67" y="62"/>
                </a:lnTo>
                <a:lnTo>
                  <a:pt x="18" y="51"/>
                </a:lnTo>
                <a:lnTo>
                  <a:pt x="1" y="39"/>
                </a:lnTo>
                <a:lnTo>
                  <a:pt x="0" y="32"/>
                </a:lnTo>
                <a:lnTo>
                  <a:pt x="1" y="26"/>
                </a:lnTo>
                <a:lnTo>
                  <a:pt x="18" y="15"/>
                </a:lnTo>
                <a:lnTo>
                  <a:pt x="67" y="2"/>
                </a:lnTo>
                <a:lnTo>
                  <a:pt x="113" y="0"/>
                </a:lnTo>
                <a:lnTo>
                  <a:pt x="159" y="2"/>
                </a:lnTo>
                <a:lnTo>
                  <a:pt x="208" y="15"/>
                </a:lnTo>
                <a:lnTo>
                  <a:pt x="226" y="26"/>
                </a:lnTo>
                <a:lnTo>
                  <a:pt x="227" y="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TextBox 127">
            <a:extLst>
              <a:ext uri="{FF2B5EF4-FFF2-40B4-BE49-F238E27FC236}">
                <a16:creationId xmlns:a16="http://schemas.microsoft.com/office/drawing/2014/main" id="{EA244D99-CC9B-4692-82E7-E3ECD4DEE42B}"/>
              </a:ext>
            </a:extLst>
          </p:cNvPr>
          <p:cNvSpPr txBox="1"/>
          <p:nvPr/>
        </p:nvSpPr>
        <p:spPr>
          <a:xfrm>
            <a:off x="1725803" y="3363080"/>
            <a:ext cx="4866587" cy="707886"/>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2000" dirty="0" smtClean="0"/>
              <a:t>Promuovere lo sviluppo dell’idrogeno attraverso la partecipazione dell</a:t>
            </a:r>
            <a:r>
              <a:rPr lang="it-IT" sz="2000" b="1" dirty="0" smtClean="0"/>
              <a:t>’Industria</a:t>
            </a:r>
            <a:r>
              <a:rPr lang="it-IT" sz="2000" dirty="0" smtClean="0"/>
              <a:t>.</a:t>
            </a:r>
            <a:endParaRPr lang="it-IT" sz="2000" dirty="0"/>
          </a:p>
        </p:txBody>
      </p:sp>
      <p:sp>
        <p:nvSpPr>
          <p:cNvPr id="20" name="TextBox 130">
            <a:extLst>
              <a:ext uri="{FF2B5EF4-FFF2-40B4-BE49-F238E27FC236}">
                <a16:creationId xmlns:a16="http://schemas.microsoft.com/office/drawing/2014/main" id="{15FE2B60-F2E5-4625-B58D-D8388A8E2931}"/>
              </a:ext>
            </a:extLst>
          </p:cNvPr>
          <p:cNvSpPr txBox="1"/>
          <p:nvPr/>
        </p:nvSpPr>
        <p:spPr>
          <a:xfrm>
            <a:off x="2865605" y="4079724"/>
            <a:ext cx="3726785" cy="1323439"/>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2000" dirty="0" smtClean="0"/>
              <a:t>Coinvolgere la </a:t>
            </a:r>
            <a:r>
              <a:rPr lang="it-IT" sz="2000" b="1" dirty="0" smtClean="0"/>
              <a:t>Pubblica Amministrazione </a:t>
            </a:r>
            <a:r>
              <a:rPr lang="it-IT" sz="2000" dirty="0" smtClean="0"/>
              <a:t>affinché decida d’investire nella mobilità elettrica ad idrogeno.</a:t>
            </a:r>
            <a:endParaRPr lang="it-IT" sz="2000" dirty="0"/>
          </a:p>
        </p:txBody>
      </p:sp>
      <p:sp>
        <p:nvSpPr>
          <p:cNvPr id="21" name="TextBox 133">
            <a:extLst>
              <a:ext uri="{FF2B5EF4-FFF2-40B4-BE49-F238E27FC236}">
                <a16:creationId xmlns:a16="http://schemas.microsoft.com/office/drawing/2014/main" id="{B456325C-759D-4AD4-B518-D00169ED0557}"/>
              </a:ext>
            </a:extLst>
          </p:cNvPr>
          <p:cNvSpPr txBox="1"/>
          <p:nvPr/>
        </p:nvSpPr>
        <p:spPr>
          <a:xfrm>
            <a:off x="1001289" y="2532362"/>
            <a:ext cx="5591101" cy="707886"/>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2000" dirty="0" smtClean="0"/>
              <a:t>Creare le </a:t>
            </a:r>
            <a:r>
              <a:rPr lang="it-IT" sz="2000" b="1" dirty="0" smtClean="0"/>
              <a:t>condizioni politiche e normative </a:t>
            </a:r>
            <a:r>
              <a:rPr lang="it-IT" sz="2000" dirty="0" smtClean="0"/>
              <a:t>per lo sviluppo della mobilità elettrica a idrogeno</a:t>
            </a:r>
            <a:endParaRPr lang="it-IT" sz="2000" dirty="0"/>
          </a:p>
        </p:txBody>
      </p:sp>
      <p:sp>
        <p:nvSpPr>
          <p:cNvPr id="22" name="Rectangle 139">
            <a:extLst>
              <a:ext uri="{FF2B5EF4-FFF2-40B4-BE49-F238E27FC236}">
                <a16:creationId xmlns:a16="http://schemas.microsoft.com/office/drawing/2014/main" id="{BC97CC48-6B3E-4FF9-83CE-7659A73A4BFC}"/>
              </a:ext>
            </a:extLst>
          </p:cNvPr>
          <p:cNvSpPr/>
          <p:nvPr/>
        </p:nvSpPr>
        <p:spPr>
          <a:xfrm>
            <a:off x="838200" y="2661458"/>
            <a:ext cx="45719" cy="4591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143">
            <a:extLst>
              <a:ext uri="{FF2B5EF4-FFF2-40B4-BE49-F238E27FC236}">
                <a16:creationId xmlns:a16="http://schemas.microsoft.com/office/drawing/2014/main" id="{9DAAB05D-DDEC-4621-9584-58C5B412D2AF}"/>
              </a:ext>
            </a:extLst>
          </p:cNvPr>
          <p:cNvSpPr/>
          <p:nvPr/>
        </p:nvSpPr>
        <p:spPr>
          <a:xfrm>
            <a:off x="1557611" y="3491209"/>
            <a:ext cx="45719" cy="4591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Freeform 154">
            <a:extLst>
              <a:ext uri="{FF2B5EF4-FFF2-40B4-BE49-F238E27FC236}">
                <a16:creationId xmlns:a16="http://schemas.microsoft.com/office/drawing/2014/main" id="{11D3732B-922C-47CD-A015-F706EC8453DF}"/>
              </a:ext>
            </a:extLst>
          </p:cNvPr>
          <p:cNvSpPr>
            <a:spLocks/>
          </p:cNvSpPr>
          <p:nvPr/>
        </p:nvSpPr>
        <p:spPr bwMode="auto">
          <a:xfrm>
            <a:off x="1908401" y="5179798"/>
            <a:ext cx="827867" cy="273093"/>
          </a:xfrm>
          <a:custGeom>
            <a:avLst/>
            <a:gdLst>
              <a:gd name="T0" fmla="*/ 1444 w 1444"/>
              <a:gd name="T1" fmla="*/ 239 h 479"/>
              <a:gd name="T2" fmla="*/ 1444 w 1444"/>
              <a:gd name="T3" fmla="*/ 252 h 479"/>
              <a:gd name="T4" fmla="*/ 1436 w 1444"/>
              <a:gd name="T5" fmla="*/ 276 h 479"/>
              <a:gd name="T6" fmla="*/ 1412 w 1444"/>
              <a:gd name="T7" fmla="*/ 311 h 479"/>
              <a:gd name="T8" fmla="*/ 1357 w 1444"/>
              <a:gd name="T9" fmla="*/ 354 h 479"/>
              <a:gd name="T10" fmla="*/ 1279 w 1444"/>
              <a:gd name="T11" fmla="*/ 391 h 479"/>
              <a:gd name="T12" fmla="*/ 1182 w 1444"/>
              <a:gd name="T13" fmla="*/ 424 h 479"/>
              <a:gd name="T14" fmla="*/ 1066 w 1444"/>
              <a:gd name="T15" fmla="*/ 450 h 479"/>
              <a:gd name="T16" fmla="*/ 937 w 1444"/>
              <a:gd name="T17" fmla="*/ 467 h 479"/>
              <a:gd name="T18" fmla="*/ 796 w 1444"/>
              <a:gd name="T19" fmla="*/ 477 h 479"/>
              <a:gd name="T20" fmla="*/ 722 w 1444"/>
              <a:gd name="T21" fmla="*/ 479 h 479"/>
              <a:gd name="T22" fmla="*/ 647 w 1444"/>
              <a:gd name="T23" fmla="*/ 477 h 479"/>
              <a:gd name="T24" fmla="*/ 506 w 1444"/>
              <a:gd name="T25" fmla="*/ 467 h 479"/>
              <a:gd name="T26" fmla="*/ 377 w 1444"/>
              <a:gd name="T27" fmla="*/ 450 h 479"/>
              <a:gd name="T28" fmla="*/ 262 w 1444"/>
              <a:gd name="T29" fmla="*/ 424 h 479"/>
              <a:gd name="T30" fmla="*/ 164 w 1444"/>
              <a:gd name="T31" fmla="*/ 391 h 479"/>
              <a:gd name="T32" fmla="*/ 86 w 1444"/>
              <a:gd name="T33" fmla="*/ 354 h 479"/>
              <a:gd name="T34" fmla="*/ 31 w 1444"/>
              <a:gd name="T35" fmla="*/ 311 h 479"/>
              <a:gd name="T36" fmla="*/ 8 w 1444"/>
              <a:gd name="T37" fmla="*/ 276 h 479"/>
              <a:gd name="T38" fmla="*/ 0 w 1444"/>
              <a:gd name="T39" fmla="*/ 252 h 479"/>
              <a:gd name="T40" fmla="*/ 0 w 1444"/>
              <a:gd name="T41" fmla="*/ 239 h 479"/>
              <a:gd name="T42" fmla="*/ 0 w 1444"/>
              <a:gd name="T43" fmla="*/ 227 h 479"/>
              <a:gd name="T44" fmla="*/ 8 w 1444"/>
              <a:gd name="T45" fmla="*/ 203 h 479"/>
              <a:gd name="T46" fmla="*/ 31 w 1444"/>
              <a:gd name="T47" fmla="*/ 168 h 479"/>
              <a:gd name="T48" fmla="*/ 86 w 1444"/>
              <a:gd name="T49" fmla="*/ 125 h 479"/>
              <a:gd name="T50" fmla="*/ 164 w 1444"/>
              <a:gd name="T51" fmla="*/ 86 h 479"/>
              <a:gd name="T52" fmla="*/ 262 w 1444"/>
              <a:gd name="T53" fmla="*/ 54 h 479"/>
              <a:gd name="T54" fmla="*/ 377 w 1444"/>
              <a:gd name="T55" fmla="*/ 29 h 479"/>
              <a:gd name="T56" fmla="*/ 506 w 1444"/>
              <a:gd name="T57" fmla="*/ 10 h 479"/>
              <a:gd name="T58" fmla="*/ 647 w 1444"/>
              <a:gd name="T59" fmla="*/ 0 h 479"/>
              <a:gd name="T60" fmla="*/ 722 w 1444"/>
              <a:gd name="T61" fmla="*/ 0 h 479"/>
              <a:gd name="T62" fmla="*/ 796 w 1444"/>
              <a:gd name="T63" fmla="*/ 0 h 479"/>
              <a:gd name="T64" fmla="*/ 937 w 1444"/>
              <a:gd name="T65" fmla="*/ 10 h 479"/>
              <a:gd name="T66" fmla="*/ 1066 w 1444"/>
              <a:gd name="T67" fmla="*/ 29 h 479"/>
              <a:gd name="T68" fmla="*/ 1182 w 1444"/>
              <a:gd name="T69" fmla="*/ 54 h 479"/>
              <a:gd name="T70" fmla="*/ 1279 w 1444"/>
              <a:gd name="T71" fmla="*/ 86 h 479"/>
              <a:gd name="T72" fmla="*/ 1357 w 1444"/>
              <a:gd name="T73" fmla="*/ 125 h 479"/>
              <a:gd name="T74" fmla="*/ 1412 w 1444"/>
              <a:gd name="T75" fmla="*/ 168 h 479"/>
              <a:gd name="T76" fmla="*/ 1436 w 1444"/>
              <a:gd name="T77" fmla="*/ 203 h 479"/>
              <a:gd name="T78" fmla="*/ 1444 w 1444"/>
              <a:gd name="T79" fmla="*/ 227 h 479"/>
              <a:gd name="T80" fmla="*/ 1444 w 1444"/>
              <a:gd name="T81" fmla="*/ 239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4" h="479">
                <a:moveTo>
                  <a:pt x="1444" y="239"/>
                </a:moveTo>
                <a:lnTo>
                  <a:pt x="1444" y="252"/>
                </a:lnTo>
                <a:lnTo>
                  <a:pt x="1436" y="276"/>
                </a:lnTo>
                <a:lnTo>
                  <a:pt x="1412" y="311"/>
                </a:lnTo>
                <a:lnTo>
                  <a:pt x="1357" y="354"/>
                </a:lnTo>
                <a:lnTo>
                  <a:pt x="1279" y="391"/>
                </a:lnTo>
                <a:lnTo>
                  <a:pt x="1182" y="424"/>
                </a:lnTo>
                <a:lnTo>
                  <a:pt x="1066" y="450"/>
                </a:lnTo>
                <a:lnTo>
                  <a:pt x="937" y="467"/>
                </a:lnTo>
                <a:lnTo>
                  <a:pt x="796" y="477"/>
                </a:lnTo>
                <a:lnTo>
                  <a:pt x="722" y="479"/>
                </a:lnTo>
                <a:lnTo>
                  <a:pt x="647" y="477"/>
                </a:lnTo>
                <a:lnTo>
                  <a:pt x="506" y="467"/>
                </a:lnTo>
                <a:lnTo>
                  <a:pt x="377" y="450"/>
                </a:lnTo>
                <a:lnTo>
                  <a:pt x="262" y="424"/>
                </a:lnTo>
                <a:lnTo>
                  <a:pt x="164" y="391"/>
                </a:lnTo>
                <a:lnTo>
                  <a:pt x="86" y="354"/>
                </a:lnTo>
                <a:lnTo>
                  <a:pt x="31" y="311"/>
                </a:lnTo>
                <a:lnTo>
                  <a:pt x="8" y="276"/>
                </a:lnTo>
                <a:lnTo>
                  <a:pt x="0" y="252"/>
                </a:lnTo>
                <a:lnTo>
                  <a:pt x="0" y="239"/>
                </a:lnTo>
                <a:lnTo>
                  <a:pt x="0" y="227"/>
                </a:lnTo>
                <a:lnTo>
                  <a:pt x="8" y="203"/>
                </a:lnTo>
                <a:lnTo>
                  <a:pt x="31" y="168"/>
                </a:lnTo>
                <a:lnTo>
                  <a:pt x="86" y="125"/>
                </a:lnTo>
                <a:lnTo>
                  <a:pt x="164" y="86"/>
                </a:lnTo>
                <a:lnTo>
                  <a:pt x="262" y="54"/>
                </a:lnTo>
                <a:lnTo>
                  <a:pt x="377" y="29"/>
                </a:lnTo>
                <a:lnTo>
                  <a:pt x="506" y="10"/>
                </a:lnTo>
                <a:lnTo>
                  <a:pt x="647" y="0"/>
                </a:lnTo>
                <a:lnTo>
                  <a:pt x="722" y="0"/>
                </a:lnTo>
                <a:lnTo>
                  <a:pt x="796" y="0"/>
                </a:lnTo>
                <a:lnTo>
                  <a:pt x="937" y="10"/>
                </a:lnTo>
                <a:lnTo>
                  <a:pt x="1066" y="29"/>
                </a:lnTo>
                <a:lnTo>
                  <a:pt x="1182" y="54"/>
                </a:lnTo>
                <a:lnTo>
                  <a:pt x="1279" y="86"/>
                </a:lnTo>
                <a:lnTo>
                  <a:pt x="1357" y="125"/>
                </a:lnTo>
                <a:lnTo>
                  <a:pt x="1412" y="168"/>
                </a:lnTo>
                <a:lnTo>
                  <a:pt x="1436" y="203"/>
                </a:lnTo>
                <a:lnTo>
                  <a:pt x="1444" y="227"/>
                </a:lnTo>
                <a:lnTo>
                  <a:pt x="1444"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67">
            <a:extLst>
              <a:ext uri="{FF2B5EF4-FFF2-40B4-BE49-F238E27FC236}">
                <a16:creationId xmlns:a16="http://schemas.microsoft.com/office/drawing/2014/main" id="{DEA58A09-9029-4CD6-AB24-E884610EC5CA}"/>
              </a:ext>
            </a:extLst>
          </p:cNvPr>
          <p:cNvSpPr>
            <a:spLocks/>
          </p:cNvSpPr>
          <p:nvPr/>
        </p:nvSpPr>
        <p:spPr bwMode="auto">
          <a:xfrm>
            <a:off x="2087886" y="5242260"/>
            <a:ext cx="468896" cy="132253"/>
          </a:xfrm>
          <a:custGeom>
            <a:avLst/>
            <a:gdLst>
              <a:gd name="T0" fmla="*/ 819 w 819"/>
              <a:gd name="T1" fmla="*/ 115 h 231"/>
              <a:gd name="T2" fmla="*/ 818 w 819"/>
              <a:gd name="T3" fmla="*/ 128 h 231"/>
              <a:gd name="T4" fmla="*/ 802 w 819"/>
              <a:gd name="T5" fmla="*/ 149 h 231"/>
              <a:gd name="T6" fmla="*/ 771 w 819"/>
              <a:gd name="T7" fmla="*/ 171 h 231"/>
              <a:gd name="T8" fmla="*/ 726 w 819"/>
              <a:gd name="T9" fmla="*/ 190 h 231"/>
              <a:gd name="T10" fmla="*/ 641 w 819"/>
              <a:gd name="T11" fmla="*/ 213 h 231"/>
              <a:gd name="T12" fmla="*/ 493 w 819"/>
              <a:gd name="T13" fmla="*/ 230 h 231"/>
              <a:gd name="T14" fmla="*/ 409 w 819"/>
              <a:gd name="T15" fmla="*/ 231 h 231"/>
              <a:gd name="T16" fmla="*/ 326 w 819"/>
              <a:gd name="T17" fmla="*/ 230 h 231"/>
              <a:gd name="T18" fmla="*/ 179 w 819"/>
              <a:gd name="T19" fmla="*/ 213 h 231"/>
              <a:gd name="T20" fmla="*/ 94 w 819"/>
              <a:gd name="T21" fmla="*/ 190 h 231"/>
              <a:gd name="T22" fmla="*/ 49 w 819"/>
              <a:gd name="T23" fmla="*/ 171 h 231"/>
              <a:gd name="T24" fmla="*/ 18 w 819"/>
              <a:gd name="T25" fmla="*/ 149 h 231"/>
              <a:gd name="T26" fmla="*/ 2 w 819"/>
              <a:gd name="T27" fmla="*/ 128 h 231"/>
              <a:gd name="T28" fmla="*/ 0 w 819"/>
              <a:gd name="T29" fmla="*/ 115 h 231"/>
              <a:gd name="T30" fmla="*/ 2 w 819"/>
              <a:gd name="T31" fmla="*/ 103 h 231"/>
              <a:gd name="T32" fmla="*/ 18 w 819"/>
              <a:gd name="T33" fmla="*/ 80 h 231"/>
              <a:gd name="T34" fmla="*/ 49 w 819"/>
              <a:gd name="T35" fmla="*/ 60 h 231"/>
              <a:gd name="T36" fmla="*/ 94 w 819"/>
              <a:gd name="T37" fmla="*/ 41 h 231"/>
              <a:gd name="T38" fmla="*/ 179 w 819"/>
              <a:gd name="T39" fmla="*/ 18 h 231"/>
              <a:gd name="T40" fmla="*/ 326 w 819"/>
              <a:gd name="T41" fmla="*/ 1 h 231"/>
              <a:gd name="T42" fmla="*/ 409 w 819"/>
              <a:gd name="T43" fmla="*/ 0 h 231"/>
              <a:gd name="T44" fmla="*/ 493 w 819"/>
              <a:gd name="T45" fmla="*/ 1 h 231"/>
              <a:gd name="T46" fmla="*/ 641 w 819"/>
              <a:gd name="T47" fmla="*/ 18 h 231"/>
              <a:gd name="T48" fmla="*/ 726 w 819"/>
              <a:gd name="T49" fmla="*/ 41 h 231"/>
              <a:gd name="T50" fmla="*/ 771 w 819"/>
              <a:gd name="T51" fmla="*/ 60 h 231"/>
              <a:gd name="T52" fmla="*/ 802 w 819"/>
              <a:gd name="T53" fmla="*/ 80 h 231"/>
              <a:gd name="T54" fmla="*/ 818 w 819"/>
              <a:gd name="T55" fmla="*/ 103 h 231"/>
              <a:gd name="T56" fmla="*/ 819 w 819"/>
              <a:gd name="T57" fmla="*/ 11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9" h="231">
                <a:moveTo>
                  <a:pt x="819" y="115"/>
                </a:moveTo>
                <a:lnTo>
                  <a:pt x="818" y="128"/>
                </a:lnTo>
                <a:lnTo>
                  <a:pt x="802" y="149"/>
                </a:lnTo>
                <a:lnTo>
                  <a:pt x="771" y="171"/>
                </a:lnTo>
                <a:lnTo>
                  <a:pt x="726" y="190"/>
                </a:lnTo>
                <a:lnTo>
                  <a:pt x="641" y="213"/>
                </a:lnTo>
                <a:lnTo>
                  <a:pt x="493" y="230"/>
                </a:lnTo>
                <a:lnTo>
                  <a:pt x="409" y="231"/>
                </a:lnTo>
                <a:lnTo>
                  <a:pt x="326" y="230"/>
                </a:lnTo>
                <a:lnTo>
                  <a:pt x="179" y="213"/>
                </a:lnTo>
                <a:lnTo>
                  <a:pt x="94" y="190"/>
                </a:lnTo>
                <a:lnTo>
                  <a:pt x="49" y="171"/>
                </a:lnTo>
                <a:lnTo>
                  <a:pt x="18" y="149"/>
                </a:lnTo>
                <a:lnTo>
                  <a:pt x="2" y="128"/>
                </a:lnTo>
                <a:lnTo>
                  <a:pt x="0" y="115"/>
                </a:lnTo>
                <a:lnTo>
                  <a:pt x="2" y="103"/>
                </a:lnTo>
                <a:lnTo>
                  <a:pt x="18" y="80"/>
                </a:lnTo>
                <a:lnTo>
                  <a:pt x="49" y="60"/>
                </a:lnTo>
                <a:lnTo>
                  <a:pt x="94" y="41"/>
                </a:lnTo>
                <a:lnTo>
                  <a:pt x="179" y="18"/>
                </a:lnTo>
                <a:lnTo>
                  <a:pt x="326" y="1"/>
                </a:lnTo>
                <a:lnTo>
                  <a:pt x="409" y="0"/>
                </a:lnTo>
                <a:lnTo>
                  <a:pt x="493" y="1"/>
                </a:lnTo>
                <a:lnTo>
                  <a:pt x="641" y="18"/>
                </a:lnTo>
                <a:lnTo>
                  <a:pt x="726" y="41"/>
                </a:lnTo>
                <a:lnTo>
                  <a:pt x="771" y="60"/>
                </a:lnTo>
                <a:lnTo>
                  <a:pt x="802" y="80"/>
                </a:lnTo>
                <a:lnTo>
                  <a:pt x="818" y="103"/>
                </a:lnTo>
                <a:lnTo>
                  <a:pt x="819" y="11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Rectangle 137">
            <a:extLst>
              <a:ext uri="{FF2B5EF4-FFF2-40B4-BE49-F238E27FC236}">
                <a16:creationId xmlns:a16="http://schemas.microsoft.com/office/drawing/2014/main" id="{F83AE142-92A0-49D7-ADB2-E19ACADB678B}"/>
              </a:ext>
            </a:extLst>
          </p:cNvPr>
          <p:cNvSpPr/>
          <p:nvPr/>
        </p:nvSpPr>
        <p:spPr>
          <a:xfrm>
            <a:off x="2735080" y="4193434"/>
            <a:ext cx="45719" cy="986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asellaDiTesto 6"/>
          <p:cNvSpPr txBox="1"/>
          <p:nvPr/>
        </p:nvSpPr>
        <p:spPr>
          <a:xfrm>
            <a:off x="815109" y="1763969"/>
            <a:ext cx="4100993" cy="523220"/>
          </a:xfrm>
          <a:prstGeom prst="rect">
            <a:avLst/>
          </a:prstGeom>
          <a:noFill/>
        </p:spPr>
        <p:txBody>
          <a:bodyPr wrap="square" rtlCol="0">
            <a:spAutoFit/>
          </a:bodyPr>
          <a:lstStyle/>
          <a:p>
            <a:r>
              <a:rPr lang="it-IT" sz="2800" b="1" dirty="0" smtClean="0">
                <a:solidFill>
                  <a:schemeClr val="accent5">
                    <a:lumMod val="75000"/>
                  </a:schemeClr>
                </a:solidFill>
              </a:rPr>
              <a:t>Obiettivi specifici</a:t>
            </a:r>
          </a:p>
        </p:txBody>
      </p:sp>
    </p:spTree>
    <p:extLst>
      <p:ext uri="{BB962C8B-B14F-4D97-AF65-F5344CB8AC3E}">
        <p14:creationId xmlns:p14="http://schemas.microsoft.com/office/powerpoint/2010/main" val="4083654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chemeClr val="bg1"/>
            </a:gs>
            <a:gs pos="100000">
              <a:srgbClr val="DAE9EE"/>
            </a:gs>
          </a:gsLst>
          <a:lin ang="5400000" scaled="1"/>
          <a:tileRect/>
        </a:gradFill>
        <a:effectLst/>
      </p:bgPr>
    </p:bg>
    <p:spTree>
      <p:nvGrpSpPr>
        <p:cNvPr id="1" name=""/>
        <p:cNvGrpSpPr/>
        <p:nvPr/>
      </p:nvGrpSpPr>
      <p:grpSpPr>
        <a:xfrm>
          <a:off x="0" y="0"/>
          <a:ext cx="0" cy="0"/>
          <a:chOff x="0" y="0"/>
          <a:chExt cx="0" cy="0"/>
        </a:xfrm>
      </p:grpSpPr>
      <p:sp>
        <p:nvSpPr>
          <p:cNvPr id="8" name="Titolo 1"/>
          <p:cNvSpPr>
            <a:spLocks noGrp="1"/>
          </p:cNvSpPr>
          <p:nvPr>
            <p:ph type="title"/>
          </p:nvPr>
        </p:nvSpPr>
        <p:spPr>
          <a:xfrm>
            <a:off x="245076" y="192131"/>
            <a:ext cx="10295924" cy="1325563"/>
          </a:xfrm>
        </p:spPr>
        <p:txBody>
          <a:bodyPr>
            <a:normAutofit fontScale="90000"/>
          </a:bodyPr>
          <a:lstStyle/>
          <a:p>
            <a:r>
              <a:rPr lang="it-IT" sz="3600" dirty="0" smtClean="0"/>
              <a:t>H2IT IN AZIONE: </a:t>
            </a:r>
            <a:r>
              <a:rPr lang="it-IT" dirty="0" smtClean="0"/>
              <a:t/>
            </a:r>
            <a:br>
              <a:rPr lang="it-IT" dirty="0" smtClean="0"/>
            </a:br>
            <a:r>
              <a:rPr lang="it-IT" sz="2200" dirty="0" smtClean="0"/>
              <a:t>Promuove lo sviluppo delle infrastrutture dell'idrogeno per creare le condizioni per la mobilità dell'idrogeno in Italia. Ecco perché nel 2015 è partito il progetto «Mobilità Idrogeno Italia»</a:t>
            </a:r>
            <a:endParaRPr lang="it-IT" sz="2200"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4</a:t>
            </a:fld>
            <a:endParaRPr lang="en-GB"/>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552258"/>
            <a:ext cx="4433820" cy="1300684"/>
          </a:xfrm>
          <a:prstGeom prst="rect">
            <a:avLst/>
          </a:prstGeom>
          <a:solidFill>
            <a:srgbClr val="A9CDD8"/>
          </a:solidFill>
        </p:spPr>
      </p:pic>
      <p:sp>
        <p:nvSpPr>
          <p:cNvPr id="12" name="Segnaposto contenuto 2"/>
          <p:cNvSpPr txBox="1">
            <a:spLocks/>
          </p:cNvSpPr>
          <p:nvPr/>
        </p:nvSpPr>
        <p:spPr>
          <a:xfrm>
            <a:off x="349597" y="2852942"/>
            <a:ext cx="11639204" cy="3490856"/>
          </a:xfrm>
          <a:prstGeom prst="rect">
            <a:avLst/>
          </a:prstGeom>
        </p:spPr>
        <p:txBody>
          <a:bodyPr vert="horz" lIns="91440" tIns="45720" rIns="91440" bIns="45720" rtlCol="0">
            <a:normAutofit fontScale="92500" lnSpcReduction="10000"/>
          </a:bodyPr>
          <a:lstStyle>
            <a:lvl1pPr marL="457200" indent="-457200" algn="l" defTabSz="914400" rtl="0" eaLnBrk="1" latinLnBrk="0" hangingPunct="1">
              <a:lnSpc>
                <a:spcPct val="90000"/>
              </a:lnSpc>
              <a:spcBef>
                <a:spcPts val="1000"/>
              </a:spcBef>
              <a:buFontTx/>
              <a:buBlip>
                <a:blip r:embed="rId4"/>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400" dirty="0" smtClean="0"/>
              <a:t>MH2IT ha sviluppato il </a:t>
            </a:r>
            <a:r>
              <a:rPr lang="it-IT" sz="2400" b="1" dirty="0" smtClean="0"/>
              <a:t>Piano</a:t>
            </a:r>
            <a:r>
              <a:rPr lang="it-IT" sz="2400" dirty="0" smtClean="0"/>
              <a:t> </a:t>
            </a:r>
            <a:r>
              <a:rPr lang="it-IT" sz="2400" b="1" dirty="0" smtClean="0"/>
              <a:t>Nazionale per la Mobilità ad Idrogeno</a:t>
            </a:r>
            <a:r>
              <a:rPr lang="it-IT" sz="2400" dirty="0" smtClean="0"/>
              <a:t>, che il </a:t>
            </a:r>
            <a:r>
              <a:rPr lang="it-IT" sz="2400" b="1" dirty="0" smtClean="0"/>
              <a:t>Ministero dello Sviluppo Economico</a:t>
            </a:r>
            <a:r>
              <a:rPr lang="it-IT" sz="2400" dirty="0" smtClean="0"/>
              <a:t> ha integrato nel Piano Strategico Nazionale per i carburanti alternativi (</a:t>
            </a:r>
            <a:r>
              <a:rPr lang="it-IT" sz="2400" dirty="0" err="1" smtClean="0"/>
              <a:t>D.Lgs.</a:t>
            </a:r>
            <a:r>
              <a:rPr lang="it-IT" sz="2400" dirty="0" smtClean="0"/>
              <a:t> N° 257 del 16 dicembre 2016),  in conformità con la </a:t>
            </a:r>
            <a:r>
              <a:rPr lang="it-IT" sz="2400" b="1" dirty="0" smtClean="0"/>
              <a:t>Direttiva 2014/94 / EU</a:t>
            </a:r>
            <a:r>
              <a:rPr lang="it-IT" sz="2400" dirty="0" smtClean="0"/>
              <a:t>.</a:t>
            </a:r>
          </a:p>
          <a:p>
            <a:pPr algn="just"/>
            <a:r>
              <a:rPr lang="it-IT" sz="2400" dirty="0" smtClean="0"/>
              <a:t>L’Italia ha assunto l’impegno di sviluppare un </a:t>
            </a:r>
            <a:r>
              <a:rPr lang="it-IT" sz="2400" b="1" dirty="0" smtClean="0"/>
              <a:t>adeguato numero di stazioni </a:t>
            </a:r>
            <a:r>
              <a:rPr lang="it-IT" sz="2400" dirty="0" smtClean="0"/>
              <a:t>di rifornimento sul territorio nazionale, tali da permettere la circolazione dei veicoli elettrici a </a:t>
            </a:r>
            <a:r>
              <a:rPr lang="it-IT" sz="2400" dirty="0" err="1" smtClean="0"/>
              <a:t>fuel</a:t>
            </a:r>
            <a:r>
              <a:rPr lang="it-IT" sz="2400" dirty="0" smtClean="0"/>
              <a:t> </a:t>
            </a:r>
            <a:r>
              <a:rPr lang="it-IT" sz="2400" dirty="0" err="1" smtClean="0"/>
              <a:t>cell</a:t>
            </a:r>
            <a:r>
              <a:rPr lang="it-IT" sz="2400" dirty="0" smtClean="0"/>
              <a:t>, alimentati ad idrogeno, entro </a:t>
            </a:r>
            <a:r>
              <a:rPr lang="it-IT" sz="2400" b="1" dirty="0" smtClean="0"/>
              <a:t>31 Dicembre 2025</a:t>
            </a:r>
            <a:r>
              <a:rPr lang="it-IT" sz="2400" dirty="0" smtClean="0"/>
              <a:t>, senza prevedere misure di sostegno e per la diffusione dell’utilizzo.</a:t>
            </a:r>
          </a:p>
          <a:p>
            <a:pPr algn="just"/>
            <a:r>
              <a:rPr lang="it-IT" sz="2400" dirty="0" smtClean="0"/>
              <a:t>Il Piano descrive uno scenario per l’</a:t>
            </a:r>
            <a:r>
              <a:rPr lang="it-IT" sz="2400" b="1" dirty="0" smtClean="0"/>
              <a:t>introduzione di auto e autobus elettrici a </a:t>
            </a:r>
            <a:r>
              <a:rPr lang="it-IT" sz="2400" b="1" dirty="0" err="1" smtClean="0"/>
              <a:t>fuel</a:t>
            </a:r>
            <a:r>
              <a:rPr lang="it-IT" sz="2400" b="1" dirty="0" smtClean="0"/>
              <a:t> </a:t>
            </a:r>
            <a:r>
              <a:rPr lang="it-IT" sz="2400" b="1" dirty="0" err="1" smtClean="0"/>
              <a:t>cell</a:t>
            </a:r>
            <a:r>
              <a:rPr lang="it-IT" sz="2400" b="1" dirty="0" smtClean="0"/>
              <a:t> sul territorio nazionale</a:t>
            </a:r>
            <a:r>
              <a:rPr lang="it-IT" sz="2400" dirty="0" smtClean="0"/>
              <a:t>:  il relativo numero di stazioni da realizzare, la quantità corrispondente di idrogeno da produrre e una stima dei costi e degli incentivi che occorrerebbero per realizzare lo scenario.</a:t>
            </a:r>
          </a:p>
          <a:p>
            <a:endParaRPr lang="it-IT" sz="2400" dirty="0"/>
          </a:p>
        </p:txBody>
      </p:sp>
    </p:spTree>
    <p:extLst>
      <p:ext uri="{BB962C8B-B14F-4D97-AF65-F5344CB8AC3E}">
        <p14:creationId xmlns:p14="http://schemas.microsoft.com/office/powerpoint/2010/main" val="608084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olo 29"/>
          <p:cNvSpPr>
            <a:spLocks noGrp="1"/>
          </p:cNvSpPr>
          <p:nvPr>
            <p:ph type="title"/>
          </p:nvPr>
        </p:nvSpPr>
        <p:spPr>
          <a:xfrm>
            <a:off x="228853" y="147401"/>
            <a:ext cx="8803640" cy="1325563"/>
          </a:xfrm>
        </p:spPr>
        <p:txBody>
          <a:bodyPr/>
          <a:lstStyle/>
          <a:p>
            <a:r>
              <a:rPr lang="it-IT" dirty="0" smtClean="0"/>
              <a:t>H2IT IN AZIONE: </a:t>
            </a:r>
            <a:br>
              <a:rPr lang="it-IT" dirty="0" smtClean="0"/>
            </a:br>
            <a:r>
              <a:rPr lang="it-IT" dirty="0" smtClean="0"/>
              <a:t>LO SCENARIO «MOBILITA’ IDROGENO ITALIA»</a:t>
            </a:r>
            <a:endParaRPr lang="it-IT"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5</a:t>
            </a:fld>
            <a:endParaRPr lang="en-GB"/>
          </a:p>
        </p:txBody>
      </p:sp>
      <p:sp>
        <p:nvSpPr>
          <p:cNvPr id="12" name="Segnaposto contenuto 2"/>
          <p:cNvSpPr txBox="1">
            <a:spLocks/>
          </p:cNvSpPr>
          <p:nvPr/>
        </p:nvSpPr>
        <p:spPr>
          <a:xfrm>
            <a:off x="4204009" y="1736551"/>
            <a:ext cx="4177991" cy="2267868"/>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FontTx/>
              <a:buBlip>
                <a:blip r:embed="rId3"/>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dirty="0" smtClean="0"/>
              <a:t>Auto: introduzione di </a:t>
            </a:r>
            <a:r>
              <a:rPr lang="it-IT" sz="2000" b="1" dirty="0" smtClean="0"/>
              <a:t>1,000 auto entro il 2020</a:t>
            </a:r>
            <a:r>
              <a:rPr lang="it-IT" sz="2000" dirty="0" smtClean="0"/>
              <a:t>,  stock di circa </a:t>
            </a:r>
            <a:r>
              <a:rPr lang="it-IT" sz="2000" b="1" dirty="0" smtClean="0"/>
              <a:t>27,000 auto nel 2025 </a:t>
            </a:r>
            <a:r>
              <a:rPr lang="it-IT" sz="2000" dirty="0" smtClean="0"/>
              <a:t>(</a:t>
            </a:r>
            <a:r>
              <a:rPr lang="it-IT" sz="1800" dirty="0" smtClean="0"/>
              <a:t>0.1% del parco circolante italiano</a:t>
            </a:r>
            <a:r>
              <a:rPr lang="it-IT" sz="2000" dirty="0" smtClean="0"/>
              <a:t>), stock di </a:t>
            </a:r>
            <a:r>
              <a:rPr lang="it-IT" sz="2000" b="1" dirty="0" smtClean="0"/>
              <a:t>circa 290,000 al 2030 </a:t>
            </a:r>
            <a:r>
              <a:rPr lang="it-IT" sz="2000" dirty="0" smtClean="0"/>
              <a:t>(</a:t>
            </a:r>
            <a:r>
              <a:rPr lang="it-IT" sz="1800" dirty="0" smtClean="0"/>
              <a:t>0.7% del parco circolante italiano</a:t>
            </a:r>
            <a:r>
              <a:rPr lang="it-IT" sz="2000" dirty="0" smtClean="0"/>
              <a:t>) e circa 8,5 M (</a:t>
            </a:r>
            <a:r>
              <a:rPr lang="it-IT" sz="1800" dirty="0" smtClean="0"/>
              <a:t>20% del parco circolante italiano</a:t>
            </a:r>
            <a:r>
              <a:rPr lang="it-IT" sz="2000" dirty="0" smtClean="0"/>
              <a:t>) al 2050.</a:t>
            </a:r>
          </a:p>
          <a:p>
            <a:pPr algn="just"/>
            <a:endParaRPr lang="it-IT" sz="1800" dirty="0"/>
          </a:p>
        </p:txBody>
      </p:sp>
      <p:sp>
        <p:nvSpPr>
          <p:cNvPr id="17" name="Segnaposto contenuto 2"/>
          <p:cNvSpPr txBox="1">
            <a:spLocks/>
          </p:cNvSpPr>
          <p:nvPr/>
        </p:nvSpPr>
        <p:spPr>
          <a:xfrm>
            <a:off x="4163934" y="4152605"/>
            <a:ext cx="4218066" cy="2130863"/>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Tx/>
              <a:buBlip>
                <a:blip r:embed="rId3"/>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900" dirty="0" smtClean="0"/>
              <a:t>Autobus: introduzione di </a:t>
            </a:r>
            <a:r>
              <a:rPr lang="it-IT" sz="2000" b="1" dirty="0" smtClean="0"/>
              <a:t>100 bus entro il 2020</a:t>
            </a:r>
            <a:r>
              <a:rPr lang="it-IT" sz="1900" dirty="0" smtClean="0"/>
              <a:t>,  stock di circa </a:t>
            </a:r>
            <a:r>
              <a:rPr lang="it-IT" sz="2000" b="1" dirty="0" smtClean="0"/>
              <a:t>1.100 al 2025 </a:t>
            </a:r>
            <a:r>
              <a:rPr lang="it-IT" sz="1900" dirty="0" smtClean="0"/>
              <a:t>(</a:t>
            </a:r>
            <a:r>
              <a:rPr lang="it-IT" sz="1800" dirty="0" smtClean="0"/>
              <a:t>1.1% del parco circolante italiano</a:t>
            </a:r>
            <a:r>
              <a:rPr lang="it-IT" sz="1900" dirty="0" smtClean="0"/>
              <a:t>), stock di circa </a:t>
            </a:r>
            <a:r>
              <a:rPr lang="it-IT" sz="2000" b="1" dirty="0" smtClean="0"/>
              <a:t>3,700 al 2030 </a:t>
            </a:r>
            <a:r>
              <a:rPr lang="it-IT" sz="1900" dirty="0" smtClean="0"/>
              <a:t>(</a:t>
            </a:r>
            <a:r>
              <a:rPr lang="it-IT" sz="1800" dirty="0" smtClean="0"/>
              <a:t>3.8% del parco circolante italiano</a:t>
            </a:r>
            <a:r>
              <a:rPr lang="it-IT" sz="1900" dirty="0" smtClean="0"/>
              <a:t>) e circa </a:t>
            </a:r>
            <a:r>
              <a:rPr lang="it-IT" sz="2000" dirty="0" smtClean="0"/>
              <a:t>23,000 to 2050 </a:t>
            </a:r>
            <a:r>
              <a:rPr lang="it-IT" sz="1900" dirty="0" smtClean="0"/>
              <a:t>(</a:t>
            </a:r>
            <a:r>
              <a:rPr lang="it-IT" sz="1800" dirty="0" smtClean="0"/>
              <a:t>25.0% del parco circolante italiano</a:t>
            </a:r>
            <a:r>
              <a:rPr lang="it-IT" sz="1900" dirty="0" smtClean="0"/>
              <a:t>).</a:t>
            </a:r>
            <a:endParaRPr lang="it-IT" sz="1900" dirty="0"/>
          </a:p>
        </p:txBody>
      </p:sp>
      <p:pic>
        <p:nvPicPr>
          <p:cNvPr id="19" name="Immagine 18"/>
          <p:cNvPicPr>
            <a:picLocks noChangeAspect="1"/>
          </p:cNvPicPr>
          <p:nvPr/>
        </p:nvPicPr>
        <p:blipFill>
          <a:blip r:embed="rId5"/>
          <a:stretch>
            <a:fillRect/>
          </a:stretch>
        </p:blipFill>
        <p:spPr>
          <a:xfrm>
            <a:off x="228853" y="4099063"/>
            <a:ext cx="3895725" cy="2124075"/>
          </a:xfrm>
          <a:prstGeom prst="rect">
            <a:avLst/>
          </a:prstGeom>
          <a:ln>
            <a:noFill/>
          </a:ln>
          <a:effectLst>
            <a:outerShdw blurRad="292100" dist="139700" dir="2700000" algn="tl" rotWithShape="0">
              <a:srgbClr val="333333">
                <a:alpha val="65000"/>
              </a:srgbClr>
            </a:outerShdw>
          </a:effectLst>
        </p:spPr>
      </p:pic>
      <p:sp>
        <p:nvSpPr>
          <p:cNvPr id="20" name="CasellaDiTesto 19"/>
          <p:cNvSpPr txBox="1"/>
          <p:nvPr/>
        </p:nvSpPr>
        <p:spPr>
          <a:xfrm>
            <a:off x="766757" y="4285971"/>
            <a:ext cx="2366587" cy="276999"/>
          </a:xfrm>
          <a:prstGeom prst="rect">
            <a:avLst/>
          </a:prstGeom>
          <a:noFill/>
        </p:spPr>
        <p:txBody>
          <a:bodyPr wrap="square" rtlCol="0">
            <a:spAutoFit/>
          </a:bodyPr>
          <a:lstStyle/>
          <a:p>
            <a:r>
              <a:rPr lang="it-IT" sz="1200" smtClean="0">
                <a:solidFill>
                  <a:schemeClr val="accent6">
                    <a:lumMod val="75000"/>
                  </a:schemeClr>
                </a:solidFill>
              </a:rPr>
              <a:t>Scenario MH2IT stock FC </a:t>
            </a:r>
            <a:r>
              <a:rPr lang="it-IT" sz="1200" err="1" smtClean="0">
                <a:solidFill>
                  <a:schemeClr val="accent6">
                    <a:lumMod val="75000"/>
                  </a:schemeClr>
                </a:solidFill>
              </a:rPr>
              <a:t>buses</a:t>
            </a:r>
            <a:endParaRPr lang="en-GB" sz="1200">
              <a:solidFill>
                <a:schemeClr val="accent6">
                  <a:lumMod val="75000"/>
                </a:schemeClr>
              </a:solidFill>
            </a:endParaRPr>
          </a:p>
        </p:txBody>
      </p:sp>
      <p:pic>
        <p:nvPicPr>
          <p:cNvPr id="21" name="Immagine 20"/>
          <p:cNvPicPr>
            <a:picLocks noChangeAspect="1"/>
          </p:cNvPicPr>
          <p:nvPr/>
        </p:nvPicPr>
        <p:blipFill>
          <a:blip r:embed="rId6"/>
          <a:stretch>
            <a:fillRect/>
          </a:stretch>
        </p:blipFill>
        <p:spPr>
          <a:xfrm>
            <a:off x="8570040" y="2026485"/>
            <a:ext cx="2971799" cy="1763119"/>
          </a:xfrm>
          <a:prstGeom prst="rect">
            <a:avLst/>
          </a:prstGeom>
          <a:ln>
            <a:noFill/>
          </a:ln>
          <a:effectLst>
            <a:outerShdw blurRad="292100" dist="139700" dir="2700000" algn="tl" rotWithShape="0">
              <a:srgbClr val="333333">
                <a:alpha val="65000"/>
              </a:srgbClr>
            </a:outerShdw>
          </a:effectLst>
        </p:spPr>
      </p:pic>
      <p:pic>
        <p:nvPicPr>
          <p:cNvPr id="22" name="Immagine 21"/>
          <p:cNvPicPr>
            <a:picLocks noChangeAspect="1"/>
          </p:cNvPicPr>
          <p:nvPr/>
        </p:nvPicPr>
        <p:blipFill>
          <a:blip r:embed="rId7"/>
          <a:stretch>
            <a:fillRect/>
          </a:stretch>
        </p:blipFill>
        <p:spPr>
          <a:xfrm>
            <a:off x="8570040" y="4288452"/>
            <a:ext cx="3026972" cy="1778911"/>
          </a:xfrm>
          <a:prstGeom prst="rect">
            <a:avLst/>
          </a:prstGeom>
          <a:ln>
            <a:noFill/>
          </a:ln>
          <a:effectLst>
            <a:outerShdw blurRad="292100" dist="139700" dir="2700000" algn="tl" rotWithShape="0">
              <a:srgbClr val="333333">
                <a:alpha val="65000"/>
              </a:srgbClr>
            </a:outerShdw>
          </a:effectLst>
        </p:spPr>
      </p:pic>
      <p:pic>
        <p:nvPicPr>
          <p:cNvPr id="25" name="Immagine 24"/>
          <p:cNvPicPr>
            <a:picLocks noChangeAspect="1"/>
          </p:cNvPicPr>
          <p:nvPr/>
        </p:nvPicPr>
        <p:blipFill rotWithShape="1">
          <a:blip r:embed="rId8"/>
          <a:srcRect t="11547"/>
          <a:stretch/>
        </p:blipFill>
        <p:spPr>
          <a:xfrm>
            <a:off x="228853" y="1676221"/>
            <a:ext cx="3961893" cy="2072578"/>
          </a:xfrm>
          <a:prstGeom prst="rect">
            <a:avLst/>
          </a:prstGeom>
          <a:ln>
            <a:noFill/>
          </a:ln>
          <a:effectLst>
            <a:outerShdw blurRad="292100" dist="139700" dir="2700000" algn="tl" rotWithShape="0">
              <a:srgbClr val="333333">
                <a:alpha val="65000"/>
              </a:srgbClr>
            </a:outerShdw>
          </a:effectLst>
        </p:spPr>
      </p:pic>
      <p:sp>
        <p:nvSpPr>
          <p:cNvPr id="8" name="CasellaDiTesto 7"/>
          <p:cNvSpPr txBox="1"/>
          <p:nvPr/>
        </p:nvSpPr>
        <p:spPr>
          <a:xfrm>
            <a:off x="862121" y="1889349"/>
            <a:ext cx="2271223" cy="276999"/>
          </a:xfrm>
          <a:prstGeom prst="rect">
            <a:avLst/>
          </a:prstGeom>
          <a:noFill/>
        </p:spPr>
        <p:txBody>
          <a:bodyPr wrap="square" rtlCol="0">
            <a:spAutoFit/>
          </a:bodyPr>
          <a:lstStyle/>
          <a:p>
            <a:r>
              <a:rPr lang="it-IT" sz="1200" smtClean="0">
                <a:solidFill>
                  <a:schemeClr val="accent6">
                    <a:lumMod val="75000"/>
                  </a:schemeClr>
                </a:solidFill>
              </a:rPr>
              <a:t>Scenario MH2IT stock FC </a:t>
            </a:r>
            <a:r>
              <a:rPr lang="it-IT" sz="1200" dirty="0" err="1" smtClean="0">
                <a:solidFill>
                  <a:schemeClr val="accent6">
                    <a:lumMod val="75000"/>
                  </a:schemeClr>
                </a:solidFill>
              </a:rPr>
              <a:t>cars</a:t>
            </a:r>
            <a:endParaRPr lang="en-GB" sz="1200" dirty="0">
              <a:solidFill>
                <a:schemeClr val="accent6">
                  <a:lumMod val="75000"/>
                </a:schemeClr>
              </a:solidFill>
            </a:endParaRPr>
          </a:p>
        </p:txBody>
      </p:sp>
    </p:spTree>
    <p:extLst>
      <p:ext uri="{BB962C8B-B14F-4D97-AF65-F5344CB8AC3E}">
        <p14:creationId xmlns:p14="http://schemas.microsoft.com/office/powerpoint/2010/main" val="394861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z="1400" b="1"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t>6</a:t>
            </a:fld>
            <a:endParaRPr lang="en-GB"/>
          </a:p>
        </p:txBody>
      </p:sp>
      <p:pic>
        <p:nvPicPr>
          <p:cNvPr id="6" name="Immagine 5"/>
          <p:cNvPicPr>
            <a:picLocks noChangeAspect="1"/>
          </p:cNvPicPr>
          <p:nvPr/>
        </p:nvPicPr>
        <p:blipFill>
          <a:blip r:embed="rId3"/>
          <a:stretch>
            <a:fillRect/>
          </a:stretch>
        </p:blipFill>
        <p:spPr>
          <a:xfrm>
            <a:off x="740341" y="2313717"/>
            <a:ext cx="4762597" cy="3929370"/>
          </a:xfrm>
          <a:prstGeom prst="rect">
            <a:avLst/>
          </a:prstGeom>
        </p:spPr>
      </p:pic>
      <p:pic>
        <p:nvPicPr>
          <p:cNvPr id="7" name="Segnaposto contenuto 8"/>
          <p:cNvPicPr>
            <a:picLocks noGrp="1" noChangeAspect="1"/>
          </p:cNvPicPr>
          <p:nvPr>
            <p:ph idx="1"/>
          </p:nvPr>
        </p:nvPicPr>
        <p:blipFill rotWithShape="1">
          <a:blip r:embed="rId4"/>
          <a:srcRect l="51044"/>
          <a:stretch/>
        </p:blipFill>
        <p:spPr>
          <a:xfrm>
            <a:off x="5938463" y="3587783"/>
            <a:ext cx="2148718" cy="2554593"/>
          </a:xfrm>
          <a:prstGeom prst="rect">
            <a:avLst/>
          </a:prstGeom>
        </p:spPr>
      </p:pic>
      <p:pic>
        <p:nvPicPr>
          <p:cNvPr id="8" name="Immagine 7"/>
          <p:cNvPicPr>
            <a:picLocks noChangeAspect="1"/>
          </p:cNvPicPr>
          <p:nvPr/>
        </p:nvPicPr>
        <p:blipFill>
          <a:blip r:embed="rId5"/>
          <a:stretch>
            <a:fillRect/>
          </a:stretch>
        </p:blipFill>
        <p:spPr>
          <a:xfrm>
            <a:off x="8091861" y="3589900"/>
            <a:ext cx="2203369" cy="2552476"/>
          </a:xfrm>
          <a:prstGeom prst="rect">
            <a:avLst/>
          </a:prstGeom>
        </p:spPr>
      </p:pic>
      <p:sp>
        <p:nvSpPr>
          <p:cNvPr id="9" name="Rettangolo 8"/>
          <p:cNvSpPr/>
          <p:nvPr/>
        </p:nvSpPr>
        <p:spPr>
          <a:xfrm>
            <a:off x="740341" y="1517694"/>
            <a:ext cx="7403556" cy="646331"/>
          </a:xfrm>
          <a:prstGeom prst="rect">
            <a:avLst/>
          </a:prstGeom>
        </p:spPr>
        <p:txBody>
          <a:bodyPr wrap="square">
            <a:spAutoFit/>
          </a:bodyPr>
          <a:lstStyle/>
          <a:p>
            <a:pPr lvl="0" algn="just">
              <a:lnSpc>
                <a:spcPct val="90000"/>
              </a:lnSpc>
              <a:spcBef>
                <a:spcPts val="1000"/>
              </a:spcBef>
              <a:buClr>
                <a:srgbClr val="00B050"/>
              </a:buClr>
              <a:buSzPct val="100000"/>
            </a:pPr>
            <a:r>
              <a:rPr lang="it-IT" sz="2000" b="1" dirty="0">
                <a:sym typeface="Arial Narrow"/>
              </a:rPr>
              <a:t>Flotte o captive </a:t>
            </a:r>
            <a:r>
              <a:rPr lang="it-IT" sz="2000" b="1" dirty="0" err="1">
                <a:sym typeface="Arial Narrow"/>
              </a:rPr>
              <a:t>fleet</a:t>
            </a:r>
            <a:r>
              <a:rPr lang="it-IT" sz="2000" b="1" dirty="0">
                <a:sym typeface="Arial Narrow"/>
              </a:rPr>
              <a:t> </a:t>
            </a:r>
            <a:r>
              <a:rPr lang="it-IT" sz="2000" dirty="0">
                <a:sym typeface="Arial Narrow"/>
              </a:rPr>
              <a:t>per assicurare un adeguato fattore di carico per le stazioni di rifornimento, evitando rischi di sottoutilizzo</a:t>
            </a:r>
            <a:r>
              <a:rPr lang="it-IT" sz="2000" dirty="0" smtClean="0">
                <a:sym typeface="Arial Narrow"/>
              </a:rPr>
              <a:t>.</a:t>
            </a:r>
            <a:endParaRPr lang="it-IT" sz="2000" dirty="0">
              <a:sym typeface="Arial Narrow"/>
            </a:endParaRPr>
          </a:p>
        </p:txBody>
      </p:sp>
      <p:sp>
        <p:nvSpPr>
          <p:cNvPr id="10" name="Freccia a destra 9"/>
          <p:cNvSpPr/>
          <p:nvPr/>
        </p:nvSpPr>
        <p:spPr>
          <a:xfrm>
            <a:off x="3958683" y="4790129"/>
            <a:ext cx="1892649" cy="508077"/>
          </a:xfrm>
          <a:prstGeom prst="rightArrow">
            <a:avLst>
              <a:gd name="adj1" fmla="val 50000"/>
              <a:gd name="adj2" fmla="val 68200"/>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70000"/>
              </a:lnSpc>
              <a:spcBef>
                <a:spcPts val="1000"/>
              </a:spcBef>
            </a:pPr>
            <a:endParaRPr lang="it-IT" sz="2000" dirty="0" smtClean="0">
              <a:solidFill>
                <a:schemeClr val="accent5">
                  <a:lumMod val="75000"/>
                </a:schemeClr>
              </a:solidFill>
            </a:endParaRPr>
          </a:p>
        </p:txBody>
      </p:sp>
      <p:sp>
        <p:nvSpPr>
          <p:cNvPr id="12" name="CasellaDiTesto 11"/>
          <p:cNvSpPr txBox="1"/>
          <p:nvPr/>
        </p:nvSpPr>
        <p:spPr>
          <a:xfrm>
            <a:off x="4847062" y="4859501"/>
            <a:ext cx="1089061" cy="369332"/>
          </a:xfrm>
          <a:prstGeom prst="rect">
            <a:avLst/>
          </a:prstGeom>
          <a:noFill/>
        </p:spPr>
        <p:txBody>
          <a:bodyPr wrap="square" rtlCol="0">
            <a:spAutoFit/>
          </a:bodyPr>
          <a:lstStyle/>
          <a:p>
            <a:r>
              <a:rPr lang="it-IT" b="1" dirty="0" smtClean="0"/>
              <a:t>2025</a:t>
            </a:r>
            <a:endParaRPr lang="it-IT" b="1" dirty="0"/>
          </a:p>
        </p:txBody>
      </p:sp>
      <p:sp>
        <p:nvSpPr>
          <p:cNvPr id="13" name="Rettangolo 12"/>
          <p:cNvSpPr/>
          <p:nvPr/>
        </p:nvSpPr>
        <p:spPr>
          <a:xfrm>
            <a:off x="5851332" y="2352027"/>
            <a:ext cx="6096000" cy="923330"/>
          </a:xfrm>
          <a:prstGeom prst="rect">
            <a:avLst/>
          </a:prstGeom>
        </p:spPr>
        <p:txBody>
          <a:bodyPr>
            <a:spAutoFit/>
          </a:bodyPr>
          <a:lstStyle/>
          <a:p>
            <a:pPr marL="0" lvl="1" algn="just">
              <a:lnSpc>
                <a:spcPct val="90000"/>
              </a:lnSpc>
              <a:spcBef>
                <a:spcPts val="1000"/>
              </a:spcBef>
              <a:buClr>
                <a:srgbClr val="00B050"/>
              </a:buClr>
              <a:buSzPct val="100000"/>
            </a:pPr>
            <a:r>
              <a:rPr lang="it-IT" sz="2000" dirty="0">
                <a:sym typeface="Arial Narrow"/>
              </a:rPr>
              <a:t>Priorità al posizionamento delle infrastrutture di rifornimento in prossimità delle reti di trasporto trans-europee </a:t>
            </a:r>
            <a:r>
              <a:rPr lang="it-IT" sz="2000" b="1" dirty="0">
                <a:sym typeface="Arial Narrow"/>
              </a:rPr>
              <a:t>TEN-T</a:t>
            </a:r>
            <a:r>
              <a:rPr lang="it-IT" sz="2000" dirty="0">
                <a:sym typeface="Arial Narrow"/>
              </a:rPr>
              <a:t>, delineate dall’UE.</a:t>
            </a:r>
            <a:endParaRPr lang="it-IT" sz="2000" dirty="0"/>
          </a:p>
        </p:txBody>
      </p:sp>
      <p:sp>
        <p:nvSpPr>
          <p:cNvPr id="14" name="Titolo 29"/>
          <p:cNvSpPr>
            <a:spLocks noGrp="1"/>
          </p:cNvSpPr>
          <p:nvPr>
            <p:ph type="title"/>
          </p:nvPr>
        </p:nvSpPr>
        <p:spPr/>
        <p:txBody>
          <a:bodyPr/>
          <a:lstStyle/>
          <a:p>
            <a:r>
              <a:rPr lang="it-IT" dirty="0" smtClean="0"/>
              <a:t>H2IT IN AZIONE: </a:t>
            </a:r>
            <a:br>
              <a:rPr lang="it-IT" dirty="0" smtClean="0"/>
            </a:br>
            <a:r>
              <a:rPr lang="it-IT" dirty="0" smtClean="0"/>
              <a:t>LO SCENARIO «MOBILITA’ IDROGENO ITALIA»</a:t>
            </a:r>
            <a:endParaRPr lang="it-IT" dirty="0"/>
          </a:p>
        </p:txBody>
      </p:sp>
    </p:spTree>
    <p:extLst>
      <p:ext uri="{BB962C8B-B14F-4D97-AF65-F5344CB8AC3E}">
        <p14:creationId xmlns:p14="http://schemas.microsoft.com/office/powerpoint/2010/main" val="426195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z="1400" b="1" smtClean="0"/>
              <a:t>H2IT-Associazione Italiana Idrogeno e Celle a Combustibile</a:t>
            </a:r>
            <a:endParaRPr lang="en-GB" smtClean="0"/>
          </a:p>
        </p:txBody>
      </p:sp>
      <p:sp>
        <p:nvSpPr>
          <p:cNvPr id="5" name="Segnaposto numero diapositiva 4"/>
          <p:cNvSpPr>
            <a:spLocks noGrp="1"/>
          </p:cNvSpPr>
          <p:nvPr>
            <p:ph type="sldNum" sz="quarter" idx="12"/>
          </p:nvPr>
        </p:nvSpPr>
        <p:spPr/>
        <p:txBody>
          <a:bodyPr/>
          <a:lstStyle/>
          <a:p>
            <a:fld id="{3A48C755-3759-4FC5-AA52-08E548DBBFD5}" type="slidenum">
              <a:rPr lang="en-GB" smtClean="0"/>
              <a:t>7</a:t>
            </a:fld>
            <a:endParaRPr lang="en-GB"/>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48" y="3479800"/>
            <a:ext cx="4813972" cy="28639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129" y="1376331"/>
            <a:ext cx="6324600" cy="2696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itolo 29"/>
          <p:cNvSpPr txBox="1">
            <a:spLocks/>
          </p:cNvSpPr>
          <p:nvPr/>
        </p:nvSpPr>
        <p:spPr>
          <a:xfrm>
            <a:off x="228852" y="122001"/>
            <a:ext cx="10794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58AA6"/>
                </a:solidFill>
                <a:latin typeface="+mn-lt"/>
                <a:ea typeface="+mj-ea"/>
                <a:cs typeface="+mj-cs"/>
              </a:defRPr>
            </a:lvl1pPr>
          </a:lstStyle>
          <a:p>
            <a:r>
              <a:rPr lang="it-IT" dirty="0" smtClean="0"/>
              <a:t>H2IT IN AZIONE: </a:t>
            </a:r>
            <a:br>
              <a:rPr lang="it-IT" dirty="0" smtClean="0"/>
            </a:br>
            <a:r>
              <a:rPr lang="it-IT" sz="2800" dirty="0" smtClean="0"/>
              <a:t>LO SVILUPPO DELLO SCENARIO «MOBILITA’ IDROGENO ITALIA»</a:t>
            </a:r>
            <a:endParaRPr lang="it-IT" sz="2800" dirty="0"/>
          </a:p>
        </p:txBody>
      </p:sp>
      <p:pic>
        <p:nvPicPr>
          <p:cNvPr id="11" name="Immagine 10"/>
          <p:cNvPicPr>
            <a:picLocks noChangeAspect="1"/>
          </p:cNvPicPr>
          <p:nvPr/>
        </p:nvPicPr>
        <p:blipFill>
          <a:blip r:embed="rId5"/>
          <a:stretch>
            <a:fillRect/>
          </a:stretch>
        </p:blipFill>
        <p:spPr>
          <a:xfrm>
            <a:off x="5824997" y="3695848"/>
            <a:ext cx="4572000" cy="2647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17691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245076" y="192131"/>
            <a:ext cx="10295924" cy="1325563"/>
          </a:xfrm>
        </p:spPr>
        <p:txBody>
          <a:bodyPr>
            <a:normAutofit/>
          </a:bodyPr>
          <a:lstStyle/>
          <a:p>
            <a:r>
              <a:rPr lang="it-IT" sz="3600" dirty="0" smtClean="0"/>
              <a:t>H2IT IN AZIONE: </a:t>
            </a:r>
            <a:r>
              <a:rPr lang="it-IT" dirty="0" smtClean="0"/>
              <a:t/>
            </a:r>
            <a:br>
              <a:rPr lang="it-IT" dirty="0" smtClean="0"/>
            </a:br>
            <a:r>
              <a:rPr lang="it-IT" dirty="0" smtClean="0"/>
              <a:t>Il Decreto del Ministero degli Interni del 23 Ottobre 2018</a:t>
            </a:r>
            <a:endParaRPr lang="it-IT" sz="2200"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8</a:t>
            </a:fld>
            <a:endParaRPr lang="en-GB"/>
          </a:p>
        </p:txBody>
      </p:sp>
      <p:sp>
        <p:nvSpPr>
          <p:cNvPr id="12" name="Segnaposto contenuto 2"/>
          <p:cNvSpPr txBox="1">
            <a:spLocks/>
          </p:cNvSpPr>
          <p:nvPr/>
        </p:nvSpPr>
        <p:spPr>
          <a:xfrm>
            <a:off x="276398" y="1493922"/>
            <a:ext cx="11639204" cy="495791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Tx/>
              <a:buBlip>
                <a:blip r:embed="rId3"/>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800" dirty="0" smtClean="0"/>
              <a:t>Pubblicato il </a:t>
            </a:r>
            <a:r>
              <a:rPr lang="it-IT" sz="2800" dirty="0"/>
              <a:t>5 novembre </a:t>
            </a:r>
            <a:r>
              <a:rPr lang="it-IT" sz="2800" dirty="0" smtClean="0"/>
              <a:t>2018 sulla Gazzetta Ufficiale, contiene:</a:t>
            </a:r>
          </a:p>
          <a:p>
            <a:pPr marL="0" indent="0" algn="ctr">
              <a:buNone/>
            </a:pPr>
            <a:r>
              <a:rPr lang="it-IT" sz="2800" dirty="0" smtClean="0"/>
              <a:t> </a:t>
            </a:r>
            <a:r>
              <a:rPr lang="it-IT" sz="2800" b="1" i="1" dirty="0"/>
              <a:t>“Regola tecnica di prevenzione incendi per la progettazione, costruzione ed esercizio degli impianti di distribuzione di idrogeno per autotrazione</a:t>
            </a:r>
            <a:r>
              <a:rPr lang="it-IT" sz="2800" b="1" i="1" dirty="0" smtClean="0"/>
              <a:t>”</a:t>
            </a:r>
            <a:r>
              <a:rPr lang="it-IT" sz="2800" dirty="0"/>
              <a:t> </a:t>
            </a:r>
          </a:p>
          <a:p>
            <a:pPr marL="0" indent="0">
              <a:buNone/>
            </a:pPr>
            <a:endParaRPr lang="it-IT" sz="2800" dirty="0" smtClean="0"/>
          </a:p>
          <a:p>
            <a:pPr marL="0" indent="0">
              <a:buNone/>
            </a:pPr>
            <a:r>
              <a:rPr lang="it-IT" sz="2800" dirty="0" smtClean="0"/>
              <a:t>Grazie all’impegno di H2IT, all’art.5 del </a:t>
            </a:r>
            <a:r>
              <a:rPr lang="it-IT" sz="2800" dirty="0" err="1"/>
              <a:t>D.Lgs</a:t>
            </a:r>
            <a:r>
              <a:rPr lang="it-IT" sz="2800" dirty="0"/>
              <a:t> 257</a:t>
            </a:r>
            <a:r>
              <a:rPr lang="it-IT" sz="2800" dirty="0" smtClean="0"/>
              <a:t> è stato disposto l’aggiornamento </a:t>
            </a:r>
            <a:r>
              <a:rPr lang="it-IT" sz="2800" dirty="0"/>
              <a:t>della Regola Tecnica di prevenzione incendi emanata nel 2006</a:t>
            </a:r>
            <a:r>
              <a:rPr lang="it-IT" sz="2800" dirty="0" smtClean="0"/>
              <a:t>. </a:t>
            </a:r>
          </a:p>
          <a:p>
            <a:pPr marL="0" indent="0">
              <a:buNone/>
            </a:pPr>
            <a:r>
              <a:rPr lang="it-IT" sz="2800" dirty="0" smtClean="0"/>
              <a:t>In seguito, l’intenso </a:t>
            </a:r>
            <a:r>
              <a:rPr lang="it-IT" sz="2800" dirty="0"/>
              <a:t>lavoro di squadra </a:t>
            </a:r>
            <a:r>
              <a:rPr lang="it-IT" sz="2800" dirty="0" smtClean="0"/>
              <a:t>tra il </a:t>
            </a:r>
            <a:r>
              <a:rPr lang="it-IT" sz="2800" b="1" dirty="0"/>
              <a:t>Ministero degli Interni, la Direzione Centrale per la Prevenzione e la Sicurezza Tecnica del Dipartimento dei Vigili del Fuoco e il Gruppo di Lavoro Idrogeno di </a:t>
            </a:r>
            <a:r>
              <a:rPr lang="it-IT" sz="2800" b="1" dirty="0" err="1"/>
              <a:t>Assogastecnici</a:t>
            </a:r>
            <a:r>
              <a:rPr lang="it-IT" sz="2800" b="1" dirty="0"/>
              <a:t> </a:t>
            </a:r>
            <a:r>
              <a:rPr lang="it-IT" sz="2800" dirty="0"/>
              <a:t>nonché altri stakeholder come </a:t>
            </a:r>
            <a:r>
              <a:rPr lang="it-IT" sz="2800" b="1" dirty="0"/>
              <a:t>Toyota e di </a:t>
            </a:r>
            <a:r>
              <a:rPr lang="it-IT" sz="2800" b="1" dirty="0" smtClean="0"/>
              <a:t>H2IT </a:t>
            </a:r>
            <a:r>
              <a:rPr lang="it-IT" sz="2800" dirty="0" smtClean="0"/>
              <a:t>ha portato alla pubblicazione della Regola Tecnica. </a:t>
            </a:r>
          </a:p>
          <a:p>
            <a:endParaRPr lang="it-IT" sz="2800" dirty="0"/>
          </a:p>
          <a:p>
            <a:endParaRPr lang="it-IT" sz="2800" dirty="0"/>
          </a:p>
          <a:p>
            <a:pPr marL="0" indent="0">
              <a:buNone/>
            </a:pPr>
            <a:endParaRPr lang="it-IT" sz="2800" dirty="0"/>
          </a:p>
        </p:txBody>
      </p:sp>
    </p:spTree>
    <p:extLst>
      <p:ext uri="{BB962C8B-B14F-4D97-AF65-F5344CB8AC3E}">
        <p14:creationId xmlns:p14="http://schemas.microsoft.com/office/powerpoint/2010/main" val="36181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a:spLocks noGrp="1"/>
          </p:cNvSpPr>
          <p:nvPr>
            <p:ph type="title"/>
          </p:nvPr>
        </p:nvSpPr>
        <p:spPr>
          <a:xfrm>
            <a:off x="245076" y="192131"/>
            <a:ext cx="10295924" cy="1325563"/>
          </a:xfrm>
        </p:spPr>
        <p:txBody>
          <a:bodyPr>
            <a:normAutofit/>
          </a:bodyPr>
          <a:lstStyle/>
          <a:p>
            <a:r>
              <a:rPr lang="it-IT" sz="3600" dirty="0" smtClean="0"/>
              <a:t>H2IT IN AZIONE: </a:t>
            </a:r>
            <a:r>
              <a:rPr lang="it-IT" dirty="0" smtClean="0"/>
              <a:t/>
            </a:r>
            <a:br>
              <a:rPr lang="it-IT" dirty="0" smtClean="0"/>
            </a:br>
            <a:r>
              <a:rPr lang="it-IT" dirty="0" smtClean="0"/>
              <a:t>Il Decreto del Ministero degli Interni del 23 Ottobre 2018</a:t>
            </a:r>
            <a:endParaRPr lang="it-IT" sz="2200" dirty="0"/>
          </a:p>
        </p:txBody>
      </p:sp>
      <p:sp>
        <p:nvSpPr>
          <p:cNvPr id="5" name="Segnaposto piè di pagina 4"/>
          <p:cNvSpPr>
            <a:spLocks noGrp="1"/>
          </p:cNvSpPr>
          <p:nvPr>
            <p:ph type="ftr" sz="quarter" idx="11"/>
          </p:nvPr>
        </p:nvSpPr>
        <p:spPr/>
        <p:txBody>
          <a:bodyPr/>
          <a:lstStyle/>
          <a:p>
            <a:r>
              <a:rPr lang="it-IT" smtClean="0"/>
              <a:t>H2IT-Associazione Italiana Idrogeno e Celle a Combustibile</a:t>
            </a:r>
            <a:endParaRPr lang="en-GB" smtClean="0"/>
          </a:p>
        </p:txBody>
      </p:sp>
      <p:sp>
        <p:nvSpPr>
          <p:cNvPr id="6" name="Segnaposto numero diapositiva 5"/>
          <p:cNvSpPr>
            <a:spLocks noGrp="1"/>
          </p:cNvSpPr>
          <p:nvPr>
            <p:ph type="sldNum" sz="quarter" idx="12"/>
          </p:nvPr>
        </p:nvSpPr>
        <p:spPr/>
        <p:txBody>
          <a:bodyPr/>
          <a:lstStyle/>
          <a:p>
            <a:fld id="{3A48C755-3759-4FC5-AA52-08E548DBBFD5}" type="slidenum">
              <a:rPr lang="en-GB" smtClean="0"/>
              <a:pPr/>
              <a:t>9</a:t>
            </a:fld>
            <a:endParaRPr lang="en-GB"/>
          </a:p>
        </p:txBody>
      </p:sp>
      <p:sp>
        <p:nvSpPr>
          <p:cNvPr id="12" name="Segnaposto contenuto 2"/>
          <p:cNvSpPr txBox="1">
            <a:spLocks/>
          </p:cNvSpPr>
          <p:nvPr/>
        </p:nvSpPr>
        <p:spPr>
          <a:xfrm>
            <a:off x="349597" y="1763258"/>
            <a:ext cx="11639204" cy="495791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Tx/>
              <a:buBlip>
                <a:blip r:embed="rId3"/>
              </a:buBlip>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it-IT" sz="2800" dirty="0" smtClean="0"/>
              <a:t>Cosa cambia con la nuova Regola Tecnica:</a:t>
            </a:r>
          </a:p>
          <a:p>
            <a:pPr lvl="0"/>
            <a:r>
              <a:rPr lang="it-IT" sz="2800" dirty="0" smtClean="0"/>
              <a:t>consente </a:t>
            </a:r>
            <a:r>
              <a:rPr lang="it-IT" sz="2800" dirty="0"/>
              <a:t>l’erogazione di idrogeno alla pressione di </a:t>
            </a:r>
            <a:r>
              <a:rPr lang="it-IT" sz="2800" b="1" dirty="0"/>
              <a:t>700 bar </a:t>
            </a:r>
            <a:r>
              <a:rPr lang="it-IT" sz="2800" dirty="0"/>
              <a:t>come previsto dalle caratteristiche tecniche delle auto ad oggi presenti sul mercato;</a:t>
            </a:r>
          </a:p>
          <a:p>
            <a:pPr lvl="0"/>
            <a:r>
              <a:rPr lang="it-IT" sz="2800" dirty="0"/>
              <a:t>consente il ricorso </a:t>
            </a:r>
            <a:r>
              <a:rPr lang="it-IT" sz="2800" b="1" dirty="0"/>
              <a:t>all’approccio ingegneristico </a:t>
            </a:r>
            <a:r>
              <a:rPr lang="it-IT" sz="2800" dirty="0"/>
              <a:t>che prevede la valutazione delle installazioni caso per caso, garantendo la sicurezza dell’opera e dell’attività di rifornimento presso la stazione stessa;</a:t>
            </a:r>
          </a:p>
          <a:p>
            <a:r>
              <a:rPr lang="it-IT" sz="2800" dirty="0"/>
              <a:t>mette l’Italia al livello degli altri Stati Europei, consentendo l’applicazione di </a:t>
            </a:r>
            <a:r>
              <a:rPr lang="it-IT" sz="2800" b="1" dirty="0"/>
              <a:t>norme tecniche </a:t>
            </a:r>
            <a:r>
              <a:rPr lang="it-IT" sz="2800" dirty="0"/>
              <a:t>riconosciute a livello internazionale;</a:t>
            </a:r>
          </a:p>
          <a:p>
            <a:pPr lvl="0"/>
            <a:r>
              <a:rPr lang="it-IT" sz="2800" dirty="0" smtClean="0"/>
              <a:t>permette </a:t>
            </a:r>
            <a:r>
              <a:rPr lang="it-IT" sz="2800" dirty="0"/>
              <a:t>di superare in parte i </a:t>
            </a:r>
            <a:r>
              <a:rPr lang="it-IT" sz="2800" b="1" dirty="0"/>
              <a:t>limiti economici e sociali </a:t>
            </a:r>
            <a:r>
              <a:rPr lang="it-IT" sz="2800" dirty="0"/>
              <a:t>derivanti dalle norme finora in vigore.</a:t>
            </a:r>
          </a:p>
          <a:p>
            <a:pPr marL="0" indent="0">
              <a:buNone/>
            </a:pPr>
            <a:endParaRPr lang="it-IT" sz="2800" dirty="0"/>
          </a:p>
        </p:txBody>
      </p:sp>
    </p:spTree>
    <p:extLst>
      <p:ext uri="{BB962C8B-B14F-4D97-AF65-F5344CB8AC3E}">
        <p14:creationId xmlns:p14="http://schemas.microsoft.com/office/powerpoint/2010/main" val="271352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lnSpc>
            <a:spcPct val="70000"/>
          </a:lnSpc>
          <a:spcBef>
            <a:spcPts val="1000"/>
          </a:spcBef>
          <a:defRPr sz="2000" dirty="0" smtClean="0">
            <a:solidFill>
              <a:schemeClr val="accent5">
                <a:lumMod val="75000"/>
              </a:schemeClr>
            </a:solidFill>
          </a:defRPr>
        </a:defPPr>
      </a:lstStyle>
      <a:style>
        <a:lnRef idx="2">
          <a:schemeClr val="accent5">
            <a:shade val="50000"/>
          </a:schemeClr>
        </a:lnRef>
        <a:fillRef idx="1">
          <a:schemeClr val="accent5"/>
        </a:fillRef>
        <a:effectRef idx="0">
          <a:schemeClr val="accent5"/>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2203</TotalTime>
  <Words>2046</Words>
  <Application>Microsoft Office PowerPoint</Application>
  <PresentationFormat>Widescreen</PresentationFormat>
  <Paragraphs>204</Paragraphs>
  <Slides>16</Slides>
  <Notes>16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Arial Narrow</vt:lpstr>
      <vt:lpstr>Calibri</vt:lpstr>
      <vt:lpstr>Calibri Light</vt:lpstr>
      <vt:lpstr>Corbel</vt:lpstr>
      <vt:lpstr>Verdana</vt:lpstr>
      <vt:lpstr>Tema di Office</vt:lpstr>
      <vt:lpstr>Presentazione standard di PowerPoint</vt:lpstr>
      <vt:lpstr>CHI SIAMO:  Siamo la voce dell’industria italiana e dei centri di ricerca italiani coinvolti nella filiera dell’idrogeno. Siamo attivi dal 2004 e attualmente contiamo 23 soci.</vt:lpstr>
      <vt:lpstr>MISSION:  Promuovere il progresso tecnologico e lo sviluppo del mercato italiano relativo alla produzione, stoccaggio e uso dell’idrogeno.</vt:lpstr>
      <vt:lpstr>H2IT IN AZIONE:  Promuove lo sviluppo delle infrastrutture dell'idrogeno per creare le condizioni per la mobilità dell'idrogeno in Italia. Ecco perché nel 2015 è partito il progetto «Mobilità Idrogeno Italia»</vt:lpstr>
      <vt:lpstr>H2IT IN AZIONE:  LO SCENARIO «MOBILITA’ IDROGENO ITALIA»</vt:lpstr>
      <vt:lpstr>H2IT IN AZIONE:  LO SCENARIO «MOBILITA’ IDROGENO ITALIA»</vt:lpstr>
      <vt:lpstr>Presentazione standard di PowerPoint</vt:lpstr>
      <vt:lpstr>H2IT IN AZIONE:  Il Decreto del Ministero degli Interni del 23 Ottobre 2018</vt:lpstr>
      <vt:lpstr>H2IT IN AZIONE:  Il Decreto del Ministero degli Interni del 23 Ottobre 2018</vt:lpstr>
      <vt:lpstr>H2IT IN AZIONE:  HIGH-LEVEL CONFERENCE “CHARGE FOR CHANGE: INNOVATIVE TECHNOLOGIES FOR ENERGY-INTENSIVE INDUSTRIES”</vt:lpstr>
      <vt:lpstr>H2IT IN AZIONE:  HIGH-LEVEL CONFERENCE “CHARGE FOR CHANGE: INNOVATIVE TECHNOLOGIES FOR ENERGY-INTENSIVE INDUSTRIES”</vt:lpstr>
      <vt:lpstr>L’ITALIA E L’HYDROGEN INITIATIVE: Gli obiettivi principali</vt:lpstr>
      <vt:lpstr>LE SCELTE ENERGETICHE DELL’EUROPA E UN NUOVO PARADIGMA PER L’ENERGIA </vt:lpstr>
      <vt:lpstr>IL RUOLO DEL VETTORE ENERGETICO IDROGENO</vt:lpstr>
      <vt:lpstr>CONCLUSIONI:  Il ruolo dell’idrogeno nella transizione energetica e nella mobilità</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Maggi</dc:creator>
  <cp:lastModifiedBy>Cristina Maggi</cp:lastModifiedBy>
  <cp:revision>192</cp:revision>
  <cp:lastPrinted>2018-11-21T15:54:22Z</cp:lastPrinted>
  <dcterms:created xsi:type="dcterms:W3CDTF">2018-02-19T16:46:22Z</dcterms:created>
  <dcterms:modified xsi:type="dcterms:W3CDTF">2018-11-29T13:50:14Z</dcterms:modified>
</cp:coreProperties>
</file>